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310" r:id="rId4"/>
    <p:sldId id="279" r:id="rId5"/>
    <p:sldId id="282" r:id="rId6"/>
    <p:sldId id="283" r:id="rId7"/>
    <p:sldId id="311" r:id="rId8"/>
    <p:sldId id="285" r:id="rId9"/>
    <p:sldId id="286" r:id="rId10"/>
    <p:sldId id="312" r:id="rId11"/>
    <p:sldId id="287" r:id="rId12"/>
    <p:sldId id="288" r:id="rId13"/>
    <p:sldId id="289" r:id="rId14"/>
    <p:sldId id="291" r:id="rId15"/>
    <p:sldId id="292" r:id="rId16"/>
    <p:sldId id="293" r:id="rId17"/>
    <p:sldId id="295" r:id="rId18"/>
    <p:sldId id="296" r:id="rId19"/>
    <p:sldId id="297" r:id="rId20"/>
    <p:sldId id="299" r:id="rId21"/>
    <p:sldId id="300" r:id="rId22"/>
    <p:sldId id="301" r:id="rId23"/>
    <p:sldId id="304" r:id="rId24"/>
    <p:sldId id="305" r:id="rId25"/>
    <p:sldId id="308" r:id="rId26"/>
    <p:sldId id="309" r:id="rId27"/>
    <p:sldId id="31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7" d="100"/>
          <a:sy n="67" d="100"/>
        </p:scale>
        <p:origin x="1284"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46AF5F-0F8E-4B6D-A5E4-285BAAB1217A}"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81468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05579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369202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75343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46AF5F-0F8E-4B6D-A5E4-285BAAB1217A}"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77669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46AF5F-0F8E-4B6D-A5E4-285BAAB1217A}"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7224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46AF5F-0F8E-4B6D-A5E4-285BAAB1217A}" type="datetimeFigureOut">
              <a:rPr lang="en-US" smtClean="0"/>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1352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46AF5F-0F8E-4B6D-A5E4-285BAAB1217A}" type="datetimeFigureOut">
              <a:rPr lang="en-US" smtClean="0"/>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55474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6AF5F-0F8E-4B6D-A5E4-285BAAB1217A}" type="datetimeFigureOut">
              <a:rPr lang="en-US" smtClean="0"/>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8465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64111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97835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6AF5F-0F8E-4B6D-A5E4-285BAAB1217A}" type="datetimeFigureOut">
              <a:rPr lang="en-US" smtClean="0"/>
              <a:t>6/24/2024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90F28-5F72-4FC4-AF67-8833C12558E7}" type="slidenum">
              <a:rPr lang="en-US" smtClean="0"/>
              <a:t>‹#›</a:t>
            </a:fld>
            <a:endParaRPr lang="en-US"/>
          </a:p>
        </p:txBody>
      </p:sp>
    </p:spTree>
    <p:extLst>
      <p:ext uri="{BB962C8B-B14F-4D97-AF65-F5344CB8AC3E}">
        <p14:creationId xmlns:p14="http://schemas.microsoft.com/office/powerpoint/2010/main" val="199155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www.britannica.com/art/rhythm-poetry" TargetMode="External"/><Relationship Id="rId3" Type="http://schemas.openxmlformats.org/officeDocument/2006/relationships/hyperlink" Target="https://www.britannica.com/dictionary/evokes" TargetMode="External"/><Relationship Id="rId7" Type="http://schemas.openxmlformats.org/officeDocument/2006/relationships/hyperlink" Target="https://www.britannica.com/topic/meaning" TargetMode="External"/><Relationship Id="rId2" Type="http://schemas.openxmlformats.org/officeDocument/2006/relationships/hyperlink" Target="https://www.britannica.com/art/literature" TargetMode="External"/><Relationship Id="rId1" Type="http://schemas.openxmlformats.org/officeDocument/2006/relationships/slideLayout" Target="../slideLayouts/slideLayout1.xml"/><Relationship Id="rId6" Type="http://schemas.openxmlformats.org/officeDocument/2006/relationships/hyperlink" Target="https://www.britannica.com/topic/language" TargetMode="External"/><Relationship Id="rId5" Type="http://schemas.openxmlformats.org/officeDocument/2006/relationships/hyperlink" Target="https://www.britannica.com/science/emotion" TargetMode="External"/><Relationship Id="rId4" Type="http://schemas.openxmlformats.org/officeDocument/2006/relationships/hyperlink" Target="https://www.britannica.com/topic/aesthetic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067800" cy="6553199"/>
          </a:xfrm>
        </p:spPr>
        <p:txBody>
          <a:bodyPr>
            <a:normAutofit fontScale="90000"/>
          </a:bodyPr>
          <a:lstStyle/>
          <a:p>
            <a:br>
              <a:rPr lang="en-US" sz="3600" b="1" dirty="0">
                <a:solidFill>
                  <a:srgbClr val="C00000"/>
                </a:solidFill>
                <a:effectLst/>
                <a:latin typeface="Arial"/>
                <a:ea typeface="Arial"/>
              </a:rPr>
            </a:br>
            <a:br>
              <a:rPr lang="en-US" sz="3600" b="1" dirty="0">
                <a:solidFill>
                  <a:srgbClr val="C00000"/>
                </a:solidFill>
                <a:latin typeface="Arial"/>
                <a:ea typeface="Arial"/>
              </a:rPr>
            </a:br>
            <a:r>
              <a:rPr lang="en-US" sz="3600" b="1" dirty="0">
                <a:solidFill>
                  <a:srgbClr val="C00000"/>
                </a:solidFill>
                <a:effectLst/>
                <a:latin typeface="Arial"/>
                <a:ea typeface="Arial"/>
              </a:rPr>
              <a:t>FOREIGN LAGUAGES DEPARTMENT</a:t>
            </a:r>
            <a:br>
              <a:rPr lang="vi-VN" sz="3600" b="1" dirty="0">
                <a:solidFill>
                  <a:srgbClr val="C00000"/>
                </a:solidFill>
                <a:effectLst/>
                <a:latin typeface="Arial"/>
                <a:ea typeface="Arial"/>
              </a:rPr>
            </a:br>
            <a:br>
              <a:rPr lang="vi-VN"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en-US" sz="3600" b="1" dirty="0">
                <a:solidFill>
                  <a:srgbClr val="C00000"/>
                </a:solidFill>
                <a:effectLst/>
                <a:latin typeface="Arial"/>
                <a:ea typeface="Arial"/>
              </a:rPr>
            </a:br>
            <a:br>
              <a:rPr lang="vi-VN" sz="3600" b="1" dirty="0">
                <a:solidFill>
                  <a:srgbClr val="C00000"/>
                </a:solidFill>
                <a:effectLst/>
                <a:latin typeface="Arial"/>
                <a:ea typeface="Arial"/>
              </a:rPr>
            </a:br>
            <a:br>
              <a:rPr lang="en-US" sz="3600" b="1" dirty="0">
                <a:solidFill>
                  <a:srgbClr val="C00000"/>
                </a:solidFill>
                <a:effectLst/>
                <a:latin typeface="Arial"/>
                <a:ea typeface="Arial"/>
              </a:rPr>
            </a:br>
            <a:r>
              <a:rPr lang="en-US" sz="4000" b="1" dirty="0">
                <a:solidFill>
                  <a:srgbClr val="C00000"/>
                </a:solidFill>
                <a:effectLst/>
                <a:latin typeface="Arial"/>
                <a:ea typeface="Arial"/>
              </a:rPr>
              <a:t>Chapter 3:</a:t>
            </a:r>
            <a:r>
              <a:rPr lang="en-US" sz="3600" b="1" dirty="0">
                <a:solidFill>
                  <a:srgbClr val="C00000"/>
                </a:solidFill>
                <a:effectLst/>
                <a:latin typeface="Arial"/>
                <a:ea typeface="Arial"/>
              </a:rPr>
              <a:t> </a:t>
            </a:r>
            <a:r>
              <a:rPr lang="en-US" sz="4900" b="1" dirty="0">
                <a:solidFill>
                  <a:srgbClr val="0070C0"/>
                </a:solidFill>
                <a:latin typeface="Times New Roman" panose="02020603050405020304" pitchFamily="18" charset="0"/>
                <a:ea typeface="Arial"/>
                <a:cs typeface="Times New Roman" panose="02020603050405020304" pitchFamily="18" charset="0"/>
              </a:rPr>
              <a:t>Types of texts/documents</a:t>
            </a:r>
            <a:br>
              <a:rPr lang="en-US" sz="3600" b="1" dirty="0">
                <a:solidFill>
                  <a:srgbClr val="C00000"/>
                </a:solidFill>
                <a:latin typeface="Arial"/>
                <a:ea typeface="Arial"/>
              </a:rPr>
            </a:br>
            <a:br>
              <a:rPr lang="en-US" b="1" dirty="0">
                <a:solidFill>
                  <a:srgbClr val="0077B3"/>
                </a:solidFill>
                <a:effectLst/>
                <a:latin typeface="Arial"/>
                <a:ea typeface="Arial"/>
              </a:rPr>
            </a:br>
            <a:br>
              <a:rPr lang="vi-VN" b="1" dirty="0">
                <a:solidFill>
                  <a:srgbClr val="0077B3"/>
                </a:solidFill>
                <a:effectLst/>
                <a:latin typeface="Arial"/>
                <a:ea typeface="Arial"/>
              </a:rPr>
            </a:br>
            <a:br>
              <a:rPr lang="en-US" b="1" dirty="0">
                <a:solidFill>
                  <a:srgbClr val="0077B3"/>
                </a:solidFill>
                <a:latin typeface="Arial"/>
                <a:ea typeface="Arial"/>
              </a:rPr>
            </a:br>
            <a:br>
              <a:rPr lang="en-US" b="1" dirty="0">
                <a:solidFill>
                  <a:srgbClr val="0077B3"/>
                </a:solidFill>
                <a:latin typeface="Arial"/>
                <a:ea typeface="Arial"/>
              </a:rPr>
            </a:br>
            <a:endParaRPr lang="en-US" sz="3600" dirty="0">
              <a:solidFill>
                <a:schemeClr val="tx2"/>
              </a:solidFill>
            </a:endParaRPr>
          </a:p>
        </p:txBody>
      </p:sp>
      <p:sp>
        <p:nvSpPr>
          <p:cNvPr id="5" name="4-Point Star 4"/>
          <p:cNvSpPr/>
          <p:nvPr/>
        </p:nvSpPr>
        <p:spPr>
          <a:xfrm>
            <a:off x="4343400" y="2362200"/>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747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94D0B-818D-4CBD-ADB9-05E9276C913E}"/>
              </a:ext>
            </a:extLst>
          </p:cNvPr>
          <p:cNvSpPr>
            <a:spLocks noGrp="1"/>
          </p:cNvSpPr>
          <p:nvPr>
            <p:ph type="ctrTitle"/>
          </p:nvPr>
        </p:nvSpPr>
        <p:spPr>
          <a:xfrm>
            <a:off x="19050" y="0"/>
            <a:ext cx="9048750" cy="6858000"/>
          </a:xfrm>
        </p:spPr>
        <p:txBody>
          <a:bodyPr>
            <a:normAutofit/>
          </a:bodyPr>
          <a:lstStyle/>
          <a:p>
            <a:pPr algn="l"/>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	- It uses descriptive language to create a sense of setting, character, &amp; mood.</a:t>
            </a:r>
            <a:b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br>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	- It can be fiction or non-fiction.</a:t>
            </a:r>
            <a:b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br>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	- It can be serious or humorous.</a:t>
            </a:r>
            <a:b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br>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	- Prose can be further divided into categories such as poetry or drama, &amp; it can also be categorized by its purpose, such as fiction or non-fiction. </a:t>
            </a:r>
            <a:br>
              <a:rPr lang="en-US" sz="3200" kern="1200" dirty="0">
                <a:solidFill>
                  <a:schemeClr val="tx2">
                    <a:lumMod val="75000"/>
                  </a:schemeClr>
                </a:solidFill>
                <a:effectLst/>
                <a:latin typeface="Times New Roman" panose="02020603050405020304" pitchFamily="18" charset="0"/>
                <a:ea typeface="+mj-ea"/>
                <a:cs typeface="Times New Roman" panose="02020603050405020304" pitchFamily="18" charset="0"/>
              </a:rPr>
            </a:br>
            <a:r>
              <a:rPr lang="en-US" sz="320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	- P</a:t>
            </a:r>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rose can be divided into different types of writing, such as short stories, essays, &amp; articles.</a:t>
            </a:r>
            <a:endParaRPr lang="en-US" sz="3200" dirty="0">
              <a:solidFill>
                <a:schemeClr val="tx2">
                  <a:lumMod val="75000"/>
                </a:schemeClr>
              </a:solidFill>
            </a:endParaRPr>
          </a:p>
        </p:txBody>
      </p:sp>
    </p:spTree>
    <p:extLst>
      <p:ext uri="{BB962C8B-B14F-4D97-AF65-F5344CB8AC3E}">
        <p14:creationId xmlns:p14="http://schemas.microsoft.com/office/powerpoint/2010/main" val="3587449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BB339-620E-4506-9789-1CDBF07BFEF9}"/>
              </a:ext>
            </a:extLst>
          </p:cNvPr>
          <p:cNvSpPr>
            <a:spLocks noGrp="1"/>
          </p:cNvSpPr>
          <p:nvPr>
            <p:ph type="ctrTitle"/>
          </p:nvPr>
        </p:nvSpPr>
        <p:spPr>
          <a:xfrm>
            <a:off x="0" y="76200"/>
            <a:ext cx="9144000" cy="6705599"/>
          </a:xfrm>
        </p:spPr>
        <p:txBody>
          <a:bodyPr>
            <a:normAutofit/>
          </a:bodyPr>
          <a:lstStyle/>
          <a:p>
            <a:pPr>
              <a:lnSpc>
                <a:spcPct val="135000"/>
              </a:lnSpc>
              <a:spcAft>
                <a:spcPts val="1500"/>
              </a:spcAft>
            </a:pPr>
            <a:r>
              <a:rPr lang="en-US" sz="3200" b="1" dirty="0">
                <a:solidFill>
                  <a:srgbClr val="002060"/>
                </a:solidFill>
                <a:latin typeface="Times New Roman" panose="02020603050405020304" pitchFamily="18" charset="0"/>
                <a:cs typeface="Times New Roman" panose="02020603050405020304" pitchFamily="18" charset="0"/>
              </a:rPr>
              <a:t>Linguistic characteristics of narrative prose</a:t>
            </a:r>
            <a:br>
              <a:rPr lang="en-US" sz="3200" b="1" dirty="0">
                <a:solidFill>
                  <a:schemeClr val="accent6">
                    <a:lumMod val="50000"/>
                  </a:schemeClr>
                </a:solidFill>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dirty="0">
                <a:solidFill>
                  <a:srgbClr val="C00000"/>
                </a:solidFill>
                <a:latin typeface="Times New Roman" panose="02020603050405020304" pitchFamily="18" charset="0"/>
                <a:cs typeface="Times New Roman" panose="02020603050405020304" pitchFamily="18" charset="0"/>
              </a:rPr>
              <a:t>Prose completely lacks the rhyme structure </a:t>
            </a:r>
            <a:r>
              <a:rPr lang="en-US" sz="3200" i="1" dirty="0">
                <a:solidFill>
                  <a:srgbClr val="002060"/>
                </a:solidFill>
                <a:latin typeface="Times New Roman" panose="02020603050405020304" pitchFamily="18" charset="0"/>
                <a:cs typeface="Times New Roman" panose="02020603050405020304" pitchFamily="18" charset="0"/>
              </a:rPr>
              <a:t>(that most poetry has).</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kern="1200" dirty="0">
                <a:solidFill>
                  <a:srgbClr val="0070C0"/>
                </a:solidFill>
                <a:effectLst/>
                <a:latin typeface="Times New Roman" panose="02020603050405020304" pitchFamily="18" charset="0"/>
                <a:ea typeface="+mj-ea"/>
                <a:cs typeface="Times New Roman" panose="02020603050405020304" pitchFamily="18" charset="0"/>
              </a:rPr>
              <a:t>Prose contains entire sets of complete sentences &amp; has strict grammar, creating paragraphs and ignoring the aesthetics of poetry.</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a:t>
            </a:r>
            <a:r>
              <a:rPr lang="en-US" sz="3200" i="1" kern="1200" dirty="0">
                <a:solidFill>
                  <a:srgbClr val="002060"/>
                </a:solidFill>
                <a:effectLst/>
                <a:latin typeface="Times New Roman" panose="02020603050405020304" pitchFamily="18" charset="0"/>
                <a:ea typeface="+mj-ea"/>
                <a:cs typeface="Times New Roman" panose="02020603050405020304" pitchFamily="18" charset="0"/>
              </a:rPr>
              <a:t>(</a:t>
            </a:r>
            <a:r>
              <a:rPr lang="en-US" sz="3200" i="1" dirty="0">
                <a:solidFill>
                  <a:srgbClr val="002060"/>
                </a:solidFill>
                <a:latin typeface="Times New Roman" panose="02020603050405020304" pitchFamily="18" charset="0"/>
                <a:cs typeface="Times New Roman" panose="02020603050405020304" pitchFamily="18" charset="0"/>
              </a:rPr>
              <a:t>Poetry always has a prescribed rhythm, rhyme &amp; length.)</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6652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6BC0-747B-48B8-9F56-4BC1087B8F31}"/>
              </a:ext>
            </a:extLst>
          </p:cNvPr>
          <p:cNvSpPr>
            <a:spLocks noGrp="1"/>
          </p:cNvSpPr>
          <p:nvPr>
            <p:ph type="ctrTitle"/>
          </p:nvPr>
        </p:nvSpPr>
        <p:spPr>
          <a:xfrm>
            <a:off x="0" y="76200"/>
            <a:ext cx="9144000" cy="6705599"/>
          </a:xfrm>
        </p:spPr>
        <p:txBody>
          <a:bodyPr>
            <a:normAutofit/>
          </a:bodyPr>
          <a:lstStyle/>
          <a:p>
            <a:r>
              <a:rPr lang="en-US" sz="2800" b="0" i="0" dirty="0">
                <a:solidFill>
                  <a:srgbClr val="202124"/>
                </a:solidFill>
                <a:effectLst/>
                <a:latin typeface="Google Sans"/>
              </a:rPr>
              <a:t> </a:t>
            </a:r>
            <a:r>
              <a:rPr lang="en-US" sz="3200" b="0" i="0" dirty="0">
                <a:solidFill>
                  <a:srgbClr val="002060"/>
                </a:solidFill>
                <a:effectLst/>
                <a:latin typeface="Google Sans"/>
              </a:rPr>
              <a:t>The language features of narrative text are nouns, adjective, verb, </a:t>
            </a:r>
            <a:r>
              <a:rPr lang="en-US" sz="3200" dirty="0">
                <a:solidFill>
                  <a:srgbClr val="002060"/>
                </a:solidFill>
                <a:latin typeface="Google Sans"/>
              </a:rPr>
              <a:t>&amp;</a:t>
            </a:r>
            <a:r>
              <a:rPr lang="en-US" sz="3200" b="0" i="0" dirty="0">
                <a:solidFill>
                  <a:srgbClr val="002060"/>
                </a:solidFill>
                <a:effectLst/>
                <a:latin typeface="Google Sans"/>
              </a:rPr>
              <a:t> time word. </a:t>
            </a:r>
            <a:br>
              <a:rPr lang="en-US" sz="3200" b="0" i="0" dirty="0">
                <a:solidFill>
                  <a:srgbClr val="002060"/>
                </a:solidFill>
                <a:effectLst/>
                <a:latin typeface="Google Sans"/>
              </a:rPr>
            </a:br>
            <a:br>
              <a:rPr lang="en-US" sz="3200" b="0" i="0" dirty="0">
                <a:solidFill>
                  <a:srgbClr val="002060"/>
                </a:solidFill>
                <a:effectLst/>
                <a:latin typeface="Google Sans"/>
              </a:rPr>
            </a:br>
            <a:r>
              <a:rPr lang="en-US" sz="3200" b="0" i="1" dirty="0">
                <a:solidFill>
                  <a:schemeClr val="accent2">
                    <a:lumMod val="50000"/>
                  </a:schemeClr>
                </a:solidFill>
                <a:effectLst/>
                <a:latin typeface="Google Sans"/>
              </a:rPr>
              <a:t>- </a:t>
            </a:r>
            <a:r>
              <a:rPr lang="en-US" sz="3200" i="1" dirty="0">
                <a:solidFill>
                  <a:schemeClr val="accent2">
                    <a:lumMod val="50000"/>
                  </a:schemeClr>
                </a:solidFill>
                <a:latin typeface="Google Sans"/>
              </a:rPr>
              <a:t>N</a:t>
            </a:r>
            <a:r>
              <a:rPr lang="en-US" sz="3200" b="0" i="1" dirty="0">
                <a:solidFill>
                  <a:schemeClr val="accent2">
                    <a:lumMod val="50000"/>
                  </a:schemeClr>
                </a:solidFill>
                <a:effectLst/>
                <a:latin typeface="Google Sans"/>
              </a:rPr>
              <a:t>ouns explains about the specific characters </a:t>
            </a:r>
            <a:r>
              <a:rPr lang="en-US" sz="3200" i="1" dirty="0">
                <a:solidFill>
                  <a:schemeClr val="accent2">
                    <a:lumMod val="50000"/>
                  </a:schemeClr>
                </a:solidFill>
                <a:latin typeface="Google Sans"/>
              </a:rPr>
              <a:t>&amp;</a:t>
            </a:r>
            <a:r>
              <a:rPr lang="en-US" sz="3200" b="0" i="1" dirty="0">
                <a:solidFill>
                  <a:schemeClr val="accent2">
                    <a:lumMod val="50000"/>
                  </a:schemeClr>
                </a:solidFill>
                <a:effectLst/>
                <a:latin typeface="Google Sans"/>
              </a:rPr>
              <a:t> places in the story.</a:t>
            </a:r>
            <a:br>
              <a:rPr lang="en-US" sz="3200" b="0" i="1" dirty="0">
                <a:solidFill>
                  <a:schemeClr val="accent2">
                    <a:lumMod val="50000"/>
                  </a:schemeClr>
                </a:solidFill>
                <a:effectLst/>
                <a:latin typeface="Google Sans"/>
              </a:rPr>
            </a:br>
            <a:r>
              <a:rPr lang="en-US" sz="3200" b="0" i="1" dirty="0">
                <a:solidFill>
                  <a:schemeClr val="accent2">
                    <a:lumMod val="50000"/>
                  </a:schemeClr>
                </a:solidFill>
                <a:effectLst/>
                <a:latin typeface="Google Sans"/>
              </a:rPr>
              <a:t> </a:t>
            </a:r>
            <a:br>
              <a:rPr lang="en-US" sz="3200" b="0" i="1" dirty="0">
                <a:solidFill>
                  <a:schemeClr val="accent2">
                    <a:lumMod val="50000"/>
                  </a:schemeClr>
                </a:solidFill>
                <a:effectLst/>
                <a:latin typeface="Google Sans"/>
              </a:rPr>
            </a:br>
            <a:r>
              <a:rPr lang="en-US" sz="3200" b="0" i="1" dirty="0">
                <a:solidFill>
                  <a:schemeClr val="accent2">
                    <a:lumMod val="50000"/>
                  </a:schemeClr>
                </a:solidFill>
                <a:effectLst/>
                <a:latin typeface="Google Sans"/>
              </a:rPr>
              <a:t>  </a:t>
            </a:r>
            <a:r>
              <a:rPr lang="en-US" sz="3200" i="1" dirty="0">
                <a:solidFill>
                  <a:schemeClr val="accent2">
                    <a:lumMod val="50000"/>
                  </a:schemeClr>
                </a:solidFill>
                <a:latin typeface="Google Sans"/>
              </a:rPr>
              <a:t>- A</a:t>
            </a:r>
            <a:r>
              <a:rPr lang="en-US" sz="3200" b="0" i="1" dirty="0">
                <a:solidFill>
                  <a:schemeClr val="accent2">
                    <a:lumMod val="50000"/>
                  </a:schemeClr>
                </a:solidFill>
                <a:effectLst/>
                <a:latin typeface="Google Sans"/>
              </a:rPr>
              <a:t>djective that provide description of the characters &amp; setting. Third, verb that show the action that occur in the story.</a:t>
            </a:r>
            <a:br>
              <a:rPr lang="en-US" sz="2800" b="0" i="0" dirty="0">
                <a:solidFill>
                  <a:srgbClr val="202124"/>
                </a:solidFill>
                <a:effectLst/>
                <a:latin typeface="arial" panose="020B0604020202020204" pitchFamily="34" charset="0"/>
              </a:rPr>
            </a:br>
            <a:br>
              <a:rPr lang="en-US" sz="1100" b="0" i="0" dirty="0">
                <a:solidFill>
                  <a:srgbClr val="202124"/>
                </a:solidFill>
                <a:effectLst/>
                <a:latin typeface="arial" panose="020B0604020202020204" pitchFamily="34" charset="0"/>
              </a:rPr>
            </a:br>
            <a:endParaRPr lang="en-US" sz="2800" dirty="0"/>
          </a:p>
        </p:txBody>
      </p:sp>
    </p:spTree>
    <p:extLst>
      <p:ext uri="{BB962C8B-B14F-4D97-AF65-F5344CB8AC3E}">
        <p14:creationId xmlns:p14="http://schemas.microsoft.com/office/powerpoint/2010/main" val="2717141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548E-53E7-4F4D-9325-A6E25A19A1B1}"/>
              </a:ext>
            </a:extLst>
          </p:cNvPr>
          <p:cNvSpPr>
            <a:spLocks noGrp="1"/>
          </p:cNvSpPr>
          <p:nvPr>
            <p:ph type="ctrTitle"/>
          </p:nvPr>
        </p:nvSpPr>
        <p:spPr>
          <a:xfrm>
            <a:off x="0" y="0"/>
            <a:ext cx="9067800" cy="6781799"/>
          </a:xfrm>
        </p:spPr>
        <p:txBody>
          <a:bodyPr>
            <a:normAutofit fontScale="90000"/>
          </a:bodyPr>
          <a:lstStyle/>
          <a:p>
            <a:r>
              <a:rPr lang="en-US" sz="4000" b="1" dirty="0">
                <a:solidFill>
                  <a:srgbClr val="7030A0"/>
                </a:solidFill>
                <a:effectLst/>
                <a:latin typeface=".VnCourier New" panose="02027200000000000000" pitchFamily="18" charset="0"/>
                <a:ea typeface="Yu Gothic UI Light" panose="020B0300000000000000" pitchFamily="34" charset="-128"/>
              </a:rPr>
              <a:t>Poetry</a:t>
            </a:r>
            <a:br>
              <a:rPr lang="en-US" sz="3600" b="1" dirty="0">
                <a:solidFill>
                  <a:srgbClr val="0070C0"/>
                </a:solidFill>
                <a:effectLst/>
                <a:latin typeface="Times New Roman" panose="02020603050405020304" pitchFamily="18" charset="0"/>
                <a:ea typeface="Calibri" panose="020F0502020204030204" pitchFamily="34" charset="0"/>
              </a:rPr>
            </a:br>
            <a:br>
              <a:rPr lang="en-US" sz="3200" dirty="0">
                <a:solidFill>
                  <a:srgbClr val="002060"/>
                </a:solidFill>
                <a:effectLst/>
                <a:latin typeface="Times New Roman" panose="02020603050405020304" pitchFamily="18" charset="0"/>
                <a:ea typeface="Calibri" panose="020F0502020204030204" pitchFamily="34" charset="0"/>
              </a:rPr>
            </a:br>
            <a:r>
              <a:rPr lang="en-US" sz="3200" dirty="0">
                <a:solidFill>
                  <a:srgbClr val="002060"/>
                </a:solidFill>
                <a:effectLst/>
                <a:latin typeface="Times New Roman" panose="02020603050405020304" pitchFamily="18" charset="0"/>
                <a:ea typeface="Calibri" panose="020F0502020204030204" pitchFamily="34" charset="0"/>
              </a:rPr>
              <a:t>	</a:t>
            </a:r>
            <a:r>
              <a:rPr lang="en-US" sz="3200" b="1" dirty="0">
                <a:solidFill>
                  <a:srgbClr val="002060"/>
                </a:solidFill>
                <a:effectLst/>
                <a:latin typeface="Times New Roman" panose="02020603050405020304" pitchFamily="18" charset="0"/>
                <a:ea typeface="Calibri" panose="020F0502020204030204" pitchFamily="34" charset="0"/>
              </a:rPr>
              <a:t>Poetry </a:t>
            </a:r>
            <a:r>
              <a:rPr lang="en-US" sz="3200" dirty="0">
                <a:solidFill>
                  <a:srgbClr val="002060"/>
                </a:solidFill>
                <a:latin typeface="Times New Roman" panose="02020603050405020304" pitchFamily="18" charset="0"/>
                <a:ea typeface="Calibri" panose="020F0502020204030204" pitchFamily="34" charset="0"/>
              </a:rPr>
              <a:t>-</a:t>
            </a:r>
            <a:r>
              <a:rPr lang="en-US" sz="3200" dirty="0">
                <a:solidFill>
                  <a:srgbClr val="002060"/>
                </a:solidFill>
                <a:effectLst/>
                <a:latin typeface="Times New Roman" panose="02020603050405020304" pitchFamily="18" charset="0"/>
                <a:ea typeface="Calibri" panose="020F0502020204030204" pitchFamily="34" charset="0"/>
              </a:rPr>
              <a:t> a type of literature typically written in verse  using figurative language, language with different meanings to give multiple shades of meaning to a word or a phrase. </a:t>
            </a:r>
            <a:br>
              <a:rPr lang="en-US" sz="3200" dirty="0">
                <a:solidFill>
                  <a:srgbClr val="002060"/>
                </a:solidFill>
                <a:effectLst/>
                <a:latin typeface="Times New Roman" panose="02020603050405020304" pitchFamily="18" charset="0"/>
                <a:ea typeface="Calibri" panose="020F0502020204030204" pitchFamily="34" charset="0"/>
              </a:rPr>
            </a:br>
            <a:br>
              <a:rPr lang="en-US" sz="3200" dirty="0">
                <a:solidFill>
                  <a:srgbClr val="002060"/>
                </a:solidFill>
                <a:effectLst/>
                <a:latin typeface="Times New Roman" panose="02020603050405020304" pitchFamily="18" charset="0"/>
                <a:ea typeface="Calibri" panose="020F0502020204030204" pitchFamily="34" charset="0"/>
              </a:rPr>
            </a:br>
            <a:r>
              <a:rPr lang="en-US" sz="3200" u="sng" dirty="0">
                <a:solidFill>
                  <a:srgbClr val="00B050"/>
                </a:solidFill>
                <a:effectLst/>
                <a:latin typeface="Times New Roman" panose="02020603050405020304" pitchFamily="18" charset="0"/>
                <a:ea typeface="Calibri" panose="020F0502020204030204" pitchFamily="34" charset="0"/>
              </a:rPr>
              <a:t>In other words:</a:t>
            </a:r>
            <a:r>
              <a:rPr lang="en-US" sz="3200" dirty="0">
                <a:solidFill>
                  <a:srgbClr val="002060"/>
                </a:solidFill>
                <a:effectLst/>
                <a:latin typeface="Times New Roman" panose="02020603050405020304" pitchFamily="18" charset="0"/>
                <a:ea typeface="Calibri" panose="020F0502020204030204" pitchFamily="34" charset="0"/>
              </a:rPr>
              <a:t> </a:t>
            </a:r>
            <a:r>
              <a:rPr lang="en-US" sz="3200" b="1" dirty="0">
                <a:solidFill>
                  <a:srgbClr val="002060"/>
                </a:solidFill>
                <a:effectLst/>
                <a:ea typeface="Calibri" panose="020F0502020204030204" pitchFamily="34" charset="0"/>
              </a:rPr>
              <a:t>Poetry</a:t>
            </a:r>
            <a:r>
              <a:rPr lang="en-US" sz="3200" b="1" dirty="0">
                <a:solidFill>
                  <a:srgbClr val="1A1A1A"/>
                </a:solidFill>
                <a:latin typeface="Times New Roman" panose="02020603050405020304" pitchFamily="18" charset="0"/>
                <a:ea typeface="Calibri" panose="020F0502020204030204" pitchFamily="34" charset="0"/>
              </a:rPr>
              <a:t> - </a:t>
            </a:r>
            <a:r>
              <a:rPr lang="en-US" sz="3200" u="sng" strike="noStrike" dirty="0">
                <a:solidFill>
                  <a:srgbClr val="002060"/>
                </a:solidFill>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literature</a:t>
            </a:r>
            <a:r>
              <a:rPr lang="en-US" sz="3200" dirty="0">
                <a:solidFill>
                  <a:srgbClr val="002060"/>
                </a:solidFill>
                <a:effectLst/>
                <a:latin typeface="Times New Roman" panose="02020603050405020304" pitchFamily="18" charset="0"/>
                <a:ea typeface="Calibri" panose="020F0502020204030204" pitchFamily="34" charset="0"/>
              </a:rPr>
              <a:t> that </a:t>
            </a:r>
            <a:r>
              <a:rPr lang="en-US" sz="3200" strike="noStrike" dirty="0">
                <a:solidFill>
                  <a:srgbClr val="002060"/>
                </a:solidFill>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evokes</a:t>
            </a:r>
            <a:r>
              <a:rPr lang="en-US" sz="3200" dirty="0">
                <a:solidFill>
                  <a:srgbClr val="002060"/>
                </a:solidFill>
                <a:effectLst/>
                <a:latin typeface="Times New Roman" panose="02020603050405020304" pitchFamily="18" charset="0"/>
                <a:ea typeface="Calibri" panose="020F0502020204030204" pitchFamily="34" charset="0"/>
              </a:rPr>
              <a:t> a concentrated imaginative </a:t>
            </a:r>
            <a:r>
              <a:rPr lang="en-US" sz="3200" strike="noStrike" dirty="0">
                <a:solidFill>
                  <a:srgbClr val="002060"/>
                </a:solidFill>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awareness</a:t>
            </a:r>
            <a:r>
              <a:rPr lang="en-US" sz="3200" dirty="0">
                <a:solidFill>
                  <a:srgbClr val="002060"/>
                </a:solidFill>
                <a:effectLst/>
                <a:latin typeface="Times New Roman" panose="02020603050405020304" pitchFamily="18" charset="0"/>
                <a:ea typeface="Calibri" panose="020F0502020204030204" pitchFamily="34" charset="0"/>
              </a:rPr>
              <a:t> of experience or a specific </a:t>
            </a:r>
            <a:r>
              <a:rPr lang="en-US" sz="3200" strike="noStrike" dirty="0">
                <a:solidFill>
                  <a:srgbClr val="002060"/>
                </a:solidFill>
                <a:effectLst/>
                <a:latin typeface="Times New Roman" panose="02020603050405020304" pitchFamily="18" charset="0"/>
                <a:ea typeface="Calibri" panose="020F0502020204030204" pitchFamily="34" charset="0"/>
                <a:hlinkClick r:id="rId5">
                  <a:extLst>
                    <a:ext uri="{A12FA001-AC4F-418D-AE19-62706E023703}">
                      <ahyp:hlinkClr xmlns:ahyp="http://schemas.microsoft.com/office/drawing/2018/hyperlinkcolor" val="tx"/>
                    </a:ext>
                  </a:extLst>
                </a:hlinkClick>
              </a:rPr>
              <a:t>emotional</a:t>
            </a:r>
            <a:r>
              <a:rPr lang="en-US" sz="3200" dirty="0">
                <a:solidFill>
                  <a:srgbClr val="002060"/>
                </a:solidFill>
                <a:effectLst/>
                <a:latin typeface="Times New Roman" panose="02020603050405020304" pitchFamily="18" charset="0"/>
                <a:ea typeface="Calibri" panose="020F0502020204030204" pitchFamily="34" charset="0"/>
              </a:rPr>
              <a:t> response through </a:t>
            </a:r>
            <a:r>
              <a:rPr lang="en-US" sz="3200" strike="noStrike" dirty="0">
                <a:solidFill>
                  <a:srgbClr val="002060"/>
                </a:solidFill>
                <a:effectLst/>
                <a:latin typeface="Times New Roman" panose="02020603050405020304" pitchFamily="18" charset="0"/>
                <a:ea typeface="Calibri" panose="020F0502020204030204" pitchFamily="34" charset="0"/>
                <a:hlinkClick r:id="rId6">
                  <a:extLst>
                    <a:ext uri="{A12FA001-AC4F-418D-AE19-62706E023703}">
                      <ahyp:hlinkClr xmlns:ahyp="http://schemas.microsoft.com/office/drawing/2018/hyperlinkcolor" val="tx"/>
                    </a:ext>
                  </a:extLst>
                </a:hlinkClick>
              </a:rPr>
              <a:t>language</a:t>
            </a:r>
            <a:r>
              <a:rPr lang="en-US" sz="3200" dirty="0">
                <a:solidFill>
                  <a:srgbClr val="002060"/>
                </a:solidFill>
                <a:effectLst/>
                <a:latin typeface="Times New Roman" panose="02020603050405020304" pitchFamily="18" charset="0"/>
                <a:ea typeface="Calibri" panose="020F0502020204030204" pitchFamily="34" charset="0"/>
              </a:rPr>
              <a:t> chosen &amp; arranged for its </a:t>
            </a:r>
            <a:r>
              <a:rPr lang="en-US" sz="3200" strike="noStrike" dirty="0">
                <a:solidFill>
                  <a:srgbClr val="002060"/>
                </a:solidFill>
                <a:effectLst/>
                <a:latin typeface="Times New Roman" panose="02020603050405020304" pitchFamily="18" charset="0"/>
                <a:ea typeface="Calibri" panose="020F0502020204030204" pitchFamily="34" charset="0"/>
                <a:hlinkClick r:id="rId7">
                  <a:extLst>
                    <a:ext uri="{A12FA001-AC4F-418D-AE19-62706E023703}">
                      <ahyp:hlinkClr xmlns:ahyp="http://schemas.microsoft.com/office/drawing/2018/hyperlinkcolor" val="tx"/>
                    </a:ext>
                  </a:extLst>
                </a:hlinkClick>
              </a:rPr>
              <a:t>meaning</a:t>
            </a:r>
            <a:r>
              <a:rPr lang="en-US" sz="3200" dirty="0">
                <a:solidFill>
                  <a:srgbClr val="002060"/>
                </a:solidFill>
                <a:effectLst/>
                <a:latin typeface="Times New Roman" panose="02020603050405020304" pitchFamily="18" charset="0"/>
                <a:ea typeface="Calibri" panose="020F0502020204030204" pitchFamily="34" charset="0"/>
              </a:rPr>
              <a:t>, sound, &amp; </a:t>
            </a:r>
            <a:r>
              <a:rPr lang="en-US" sz="3200" strike="noStrike" dirty="0">
                <a:solidFill>
                  <a:srgbClr val="002060"/>
                </a:solidFill>
                <a:effectLst/>
                <a:latin typeface="Times New Roman" panose="02020603050405020304" pitchFamily="18" charset="0"/>
                <a:ea typeface="Calibri" panose="020F0502020204030204" pitchFamily="34" charset="0"/>
                <a:hlinkClick r:id="rId8">
                  <a:extLst>
                    <a:ext uri="{A12FA001-AC4F-418D-AE19-62706E023703}">
                      <ahyp:hlinkClr xmlns:ahyp="http://schemas.microsoft.com/office/drawing/2018/hyperlinkcolor" val="tx"/>
                    </a:ext>
                  </a:extLst>
                </a:hlinkClick>
              </a:rPr>
              <a:t>rhythm</a:t>
            </a:r>
            <a:r>
              <a:rPr lang="en-US" sz="3200" dirty="0">
                <a:solidFill>
                  <a:srgbClr val="002060"/>
                </a:solidFill>
                <a:effectLst/>
                <a:latin typeface="Times New Roman" panose="02020603050405020304" pitchFamily="18" charset="0"/>
                <a:ea typeface="Calibri" panose="020F0502020204030204" pitchFamily="34" charset="0"/>
              </a:rPr>
              <a:t>.</a:t>
            </a:r>
            <a:br>
              <a:rPr lang="en-US" sz="3200" dirty="0">
                <a:solidFill>
                  <a:srgbClr val="002060"/>
                </a:solidFill>
                <a:effectLst/>
                <a:latin typeface="Times New Roman" panose="02020603050405020304" pitchFamily="18" charset="0"/>
                <a:ea typeface="Calibri" panose="020F0502020204030204" pitchFamily="34" charset="0"/>
              </a:rPr>
            </a:br>
            <a:br>
              <a:rPr lang="en-US" sz="3200" dirty="0">
                <a:solidFill>
                  <a:srgbClr val="002060"/>
                </a:solidFill>
                <a:effectLst/>
                <a:latin typeface="Times New Roman" panose="02020603050405020304" pitchFamily="18" charset="0"/>
                <a:ea typeface="Calibri" panose="020F0502020204030204" pitchFamily="34" charset="0"/>
              </a:rPr>
            </a:br>
            <a:r>
              <a:rPr lang="en-US" sz="3200" kern="1200" dirty="0">
                <a:solidFill>
                  <a:srgbClr val="002060"/>
                </a:solidFill>
                <a:effectLst/>
                <a:latin typeface="Times New Roman" panose="02020603050405020304" pitchFamily="18" charset="0"/>
                <a:ea typeface="Calibri" panose="020F0502020204030204" pitchFamily="34" charset="0"/>
                <a:cs typeface="+mj-cs"/>
              </a:rPr>
              <a:t>Examples of structured poetic forms include </a:t>
            </a:r>
            <a:r>
              <a:rPr lang="en-US" sz="3200" i="1" kern="1200" dirty="0">
                <a:solidFill>
                  <a:srgbClr val="002060"/>
                </a:solidFill>
                <a:effectLst/>
                <a:latin typeface="Times New Roman" panose="02020603050405020304" pitchFamily="18" charset="0"/>
                <a:ea typeface="Calibri" panose="020F0502020204030204" pitchFamily="34" charset="0"/>
                <a:cs typeface="+mj-cs"/>
              </a:rPr>
              <a:t>haikus, limericks, &amp; sonnets.</a:t>
            </a:r>
            <a:endParaRPr lang="en-US" sz="3200" i="1" dirty="0">
              <a:solidFill>
                <a:srgbClr val="002060"/>
              </a:solidFill>
            </a:endParaRPr>
          </a:p>
        </p:txBody>
      </p:sp>
    </p:spTree>
    <p:extLst>
      <p:ext uri="{BB962C8B-B14F-4D97-AF65-F5344CB8AC3E}">
        <p14:creationId xmlns:p14="http://schemas.microsoft.com/office/powerpoint/2010/main" val="3158841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4CFF-1F64-4391-854D-ACA0A7B42CCE}"/>
              </a:ext>
            </a:extLst>
          </p:cNvPr>
          <p:cNvSpPr>
            <a:spLocks noGrp="1"/>
          </p:cNvSpPr>
          <p:nvPr>
            <p:ph type="ctrTitle"/>
          </p:nvPr>
        </p:nvSpPr>
        <p:spPr>
          <a:xfrm>
            <a:off x="7706" y="76200"/>
            <a:ext cx="9136294" cy="6781800"/>
          </a:xfrm>
        </p:spPr>
        <p:txBody>
          <a:bodyPr>
            <a:noAutofit/>
          </a:bodyPr>
          <a:lstStyle/>
          <a:p>
            <a:pPr algn="l">
              <a:lnSpc>
                <a:spcPct val="135000"/>
              </a:lnSpc>
              <a:spcAft>
                <a:spcPts val="600"/>
              </a:spcAft>
            </a:pPr>
            <a:r>
              <a:rPr lang="en-US" sz="2000" b="1" dirty="0">
                <a:solidFill>
                  <a:srgbClr val="00B050"/>
                </a:solidFill>
                <a:latin typeface="Segoe UI" panose="020B0502040204020203" pitchFamily="34" charset="0"/>
                <a:ea typeface="Times New Roman" panose="02020603050405020304" pitchFamily="18" charset="0"/>
                <a:cs typeface="Times New Roman" panose="02020603050405020304" pitchFamily="18" charset="0"/>
              </a:rPr>
              <a:t>				T</a:t>
            </a:r>
            <a:r>
              <a:rPr lang="en-US" sz="2000" b="1" dirty="0">
                <a:solidFill>
                  <a:srgbClr val="00B050"/>
                </a:solidFill>
                <a:effectLst/>
                <a:latin typeface="Segoe UI" panose="020B0502040204020203" pitchFamily="34" charset="0"/>
                <a:ea typeface="Times New Roman" panose="02020603050405020304" pitchFamily="18" charset="0"/>
                <a:cs typeface="Times New Roman" panose="02020603050405020304" pitchFamily="18" charset="0"/>
              </a:rPr>
              <a:t>ypes of poetry</a:t>
            </a:r>
            <a:r>
              <a:rPr lang="en-US" sz="2000" dirty="0">
                <a:solidFill>
                  <a:srgbClr val="161616"/>
                </a:solidFill>
                <a:effectLst/>
                <a:latin typeface="Segoe UI" panose="020B0502040204020203" pitchFamily="34" charset="0"/>
                <a:ea typeface="Times New Roman" panose="02020603050405020304" pitchFamily="18" charset="0"/>
                <a:cs typeface="Times New Roman" panose="02020603050405020304" pitchFamily="18" charset="0"/>
              </a:rPr>
              <a:t> </a:t>
            </a:r>
            <a:br>
              <a:rPr lang="en-US" sz="2000" dirty="0">
                <a:solidFill>
                  <a:srgbClr val="161616"/>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2000" dirty="0">
                <a:solidFill>
                  <a:srgbClr val="161616"/>
                </a:solidFill>
                <a:effectLst/>
                <a:latin typeface="Segoe UI" panose="020B0502040204020203" pitchFamily="34" charset="0"/>
                <a:ea typeface="Times New Roman" panose="02020603050405020304" pitchFamily="18" charset="0"/>
                <a:cs typeface="Times New Roman" panose="02020603050405020304" pitchFamily="18" charset="0"/>
              </a:rPr>
              <a:t>	</a:t>
            </a:r>
            <a:r>
              <a:rPr lang="en-US" sz="2000" dirty="0">
                <a:solidFill>
                  <a:srgbClr val="161616"/>
                </a:solidFill>
                <a:latin typeface="Segoe UI" panose="020B0502040204020203" pitchFamily="34" charset="0"/>
                <a:ea typeface="Times New Roman" panose="02020603050405020304" pitchFamily="18" charset="0"/>
                <a:cs typeface="Times New Roman" panose="02020603050405020304" pitchFamily="18" charset="0"/>
              </a:rPr>
              <a:t>E</a:t>
            </a:r>
            <a:r>
              <a:rPr lang="en-US" sz="2000" dirty="0">
                <a:solidFill>
                  <a:srgbClr val="161616"/>
                </a:solidFill>
                <a:effectLst/>
                <a:latin typeface="Segoe UI" panose="020B0502040204020203" pitchFamily="34" charset="0"/>
                <a:ea typeface="Times New Roman" panose="02020603050405020304" pitchFamily="18" charset="0"/>
                <a:cs typeface="Times New Roman" panose="02020603050405020304" pitchFamily="18" charset="0"/>
              </a:rPr>
              <a:t>ach type with its own unique characteristics &amp; thematic focus.</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solidFill>
                  <a:srgbClr val="161616"/>
                </a:solidFill>
                <a:effectLst/>
                <a:latin typeface="inherit"/>
                <a:ea typeface="Times New Roman" panose="02020603050405020304" pitchFamily="18" charset="0"/>
                <a:cs typeface="Segoe UI" panose="020B0502040204020203" pitchFamily="34" charset="0"/>
              </a:rPr>
              <a:t>Lyric Poetry</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solidFill>
                  <a:srgbClr val="161616"/>
                </a:solidFill>
                <a:effectLst/>
                <a:latin typeface="Segoe UI" panose="020B0502040204020203" pitchFamily="34" charset="0"/>
                <a:ea typeface="Times New Roman" panose="02020603050405020304" pitchFamily="18" charset="0"/>
              </a:rPr>
              <a:t>Lyric poetry is a deeply personal &amp; emotional form of expression conveying their innermost thoughts, feelings, &amp; experiences;  creating vivid imagery &amp; evoking powerful emotions in the readers; exploring themes of love, loss, nature, &amp; self-reflection; embracing the beauty of language and the musicality of words.</a:t>
            </a:r>
            <a:br>
              <a:rPr lang="en-US" sz="2000" dirty="0">
                <a:solidFill>
                  <a:srgbClr val="161616"/>
                </a:solidFill>
                <a:effectLst/>
                <a:latin typeface="Segoe UI" panose="020B0502040204020203" pitchFamily="34" charset="0"/>
                <a:ea typeface="Times New Roman" panose="02020603050405020304" pitchFamily="18" charset="0"/>
              </a:rPr>
            </a:br>
            <a:r>
              <a:rPr lang="en-US" sz="2000" dirty="0">
                <a:solidFill>
                  <a:srgbClr val="161616"/>
                </a:solidFill>
                <a:effectLst/>
                <a:latin typeface="Segoe UI" panose="020B0502040204020203" pitchFamily="34" charset="0"/>
                <a:ea typeface="Times New Roman" panose="02020603050405020304" pitchFamily="18" charset="0"/>
              </a:rPr>
              <a:t>	</a:t>
            </a:r>
            <a:r>
              <a:rPr lang="en-US" sz="2000" b="1" dirty="0">
                <a:solidFill>
                  <a:srgbClr val="161616"/>
                </a:solidFill>
                <a:effectLst/>
                <a:latin typeface="inherit"/>
                <a:ea typeface="Times New Roman" panose="02020603050405020304" pitchFamily="18" charset="0"/>
                <a:cs typeface="Segoe UI" panose="020B0502040204020203" pitchFamily="34" charset="0"/>
              </a:rPr>
              <a:t>Epic Poetry</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solidFill>
                  <a:srgbClr val="161616"/>
                </a:solidFill>
                <a:effectLst/>
                <a:latin typeface="Segoe UI" panose="020B0502040204020203" pitchFamily="34" charset="0"/>
                <a:ea typeface="Times New Roman" panose="02020603050405020304" pitchFamily="18" charset="0"/>
              </a:rPr>
              <a:t>Epic poetry is a grand and immersive form that narrates heroic tales, legends, and historical events. These epics capture the imagination with their sweeping narratives, larger-than-life characters, and extraordinary feats. Through epic poetry, poets transport us to ancient times and distant lands, recounting legendary battles, heroic quests, and the triumphs and tragedies of civilizations past.</a:t>
            </a:r>
            <a:endParaRPr lang="en-US" sz="2000" dirty="0"/>
          </a:p>
        </p:txBody>
      </p:sp>
    </p:spTree>
    <p:extLst>
      <p:ext uri="{BB962C8B-B14F-4D97-AF65-F5344CB8AC3E}">
        <p14:creationId xmlns:p14="http://schemas.microsoft.com/office/powerpoint/2010/main" val="808366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4D87F-4564-442C-BF14-810022F55AB9}"/>
              </a:ext>
            </a:extLst>
          </p:cNvPr>
          <p:cNvSpPr>
            <a:spLocks noGrp="1"/>
          </p:cNvSpPr>
          <p:nvPr>
            <p:ph type="ctrTitle"/>
          </p:nvPr>
        </p:nvSpPr>
        <p:spPr>
          <a:xfrm>
            <a:off x="0" y="76200"/>
            <a:ext cx="9144000" cy="6781799"/>
          </a:xfrm>
        </p:spPr>
        <p:txBody>
          <a:bodyPr>
            <a:normAutofit fontScale="90000"/>
          </a:bodyPr>
          <a:lstStyle/>
          <a:p>
            <a:pPr algn="l">
              <a:lnSpc>
                <a:spcPct val="135000"/>
              </a:lnSpc>
              <a:spcAft>
                <a:spcPts val="600"/>
              </a:spcAft>
            </a:pP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 sonnet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 type of poetry that traditionally consists of fourteen lines structured in a specific way. Its rhyme scheme usually follows the form of ABAB CDCD EFEF GG, although variations are not uncommon. </a:t>
            </a: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Sonnets typically focus on one or more themes &amp; have an elevated, formal tone expressing emotion, love, or philosophy.</a:t>
            </a: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2060"/>
                </a:solidFill>
                <a:effectLst/>
                <a:latin typeface="Times New Roman" panose="02020603050405020304" pitchFamily="18" charset="0"/>
                <a:cs typeface="Times New Roman" panose="02020603050405020304" pitchFamily="18" charset="0"/>
              </a:rPr>
              <a:t>Dramatic poetry</a:t>
            </a:r>
            <a:r>
              <a:rPr lang="en-US" sz="2800" b="0" i="1" dirty="0">
                <a:solidFill>
                  <a:srgbClr val="002060"/>
                </a:solidFill>
                <a:effectLst/>
                <a:latin typeface="Times New Roman" panose="02020603050405020304" pitchFamily="18" charset="0"/>
                <a:cs typeface="Times New Roman" panose="02020603050405020304" pitchFamily="18" charset="0"/>
              </a:rPr>
              <a:t>: </a:t>
            </a:r>
            <a:r>
              <a:rPr lang="en-US" sz="2800" b="0" dirty="0">
                <a:solidFill>
                  <a:srgbClr val="002060"/>
                </a:solidFill>
                <a:effectLst/>
                <a:latin typeface="Times New Roman" panose="02020603050405020304" pitchFamily="18" charset="0"/>
                <a:cs typeface="Times New Roman" panose="02020603050405020304" pitchFamily="18" charset="0"/>
              </a:rPr>
              <a:t>Presenting a story through dialogue &amp; monologue, often in the form of a play or dramatic monologue</a:t>
            </a: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2130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558A-C025-4713-B2E1-29BCD261F180}"/>
              </a:ext>
            </a:extLst>
          </p:cNvPr>
          <p:cNvSpPr>
            <a:spLocks noGrp="1"/>
          </p:cNvSpPr>
          <p:nvPr>
            <p:ph type="ctrTitle"/>
          </p:nvPr>
        </p:nvSpPr>
        <p:spPr>
          <a:xfrm>
            <a:off x="0" y="152400"/>
            <a:ext cx="9067800" cy="6629399"/>
          </a:xfrm>
        </p:spPr>
        <p:txBody>
          <a:bodyPr>
            <a:normAutofit fontScale="90000"/>
          </a:bodyPr>
          <a:lstStyle/>
          <a:p>
            <a:pPr algn="l"/>
            <a:r>
              <a:rPr lang="en-US" sz="2800" b="1" dirty="0">
                <a:solidFill>
                  <a:srgbClr val="444444"/>
                </a:solidFill>
                <a:effectLst/>
                <a:latin typeface="Times New Roman" panose="02020603050405020304" pitchFamily="18" charset="0"/>
                <a:cs typeface="Times New Roman" panose="02020603050405020304" pitchFamily="18" charset="0"/>
              </a:rPr>
              <a:t>		  Styles for English Poems</a:t>
            </a: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a:t>
            </a:r>
            <a:r>
              <a:rPr lang="en-US" sz="2800" b="1" dirty="0">
                <a:solidFill>
                  <a:srgbClr val="444444"/>
                </a:solidFill>
                <a:effectLst/>
                <a:latin typeface="Times New Roman" panose="02020603050405020304" pitchFamily="18" charset="0"/>
                <a:cs typeface="Times New Roman" panose="02020603050405020304" pitchFamily="18" charset="0"/>
              </a:rPr>
              <a:t>Realistic poetry:</a:t>
            </a:r>
            <a:r>
              <a:rPr lang="en-US" sz="2800" b="0" dirty="0">
                <a:solidFill>
                  <a:srgbClr val="444444"/>
                </a:solidFill>
                <a:effectLst/>
                <a:latin typeface="Times New Roman" panose="02020603050405020304" pitchFamily="18" charset="0"/>
                <a:cs typeface="Times New Roman" panose="02020603050405020304" pitchFamily="18" charset="0"/>
              </a:rPr>
              <a:t> Poetry focuses on describing the surrounding world accurately &amp; objectively. </a:t>
            </a: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Ex. </a:t>
            </a:r>
            <a:r>
              <a:rPr lang="en-US" sz="2800" b="0" i="1" dirty="0">
                <a:solidFill>
                  <a:srgbClr val="444444"/>
                </a:solidFill>
                <a:effectLst/>
                <a:latin typeface="Times New Roman" panose="02020603050405020304" pitchFamily="18" charset="0"/>
                <a:cs typeface="Times New Roman" panose="02020603050405020304" pitchFamily="18" charset="0"/>
              </a:rPr>
              <a:t>“The Road Not Taken” </a:t>
            </a:r>
            <a:r>
              <a:rPr lang="en-US" sz="2800" b="0" dirty="0">
                <a:solidFill>
                  <a:srgbClr val="444444"/>
                </a:solidFill>
                <a:effectLst/>
                <a:latin typeface="Times New Roman" panose="02020603050405020304" pitchFamily="18" charset="0"/>
                <a:cs typeface="Times New Roman" panose="02020603050405020304" pitchFamily="18" charset="0"/>
              </a:rPr>
              <a:t>by Robert Frost</a:t>
            </a:r>
            <a:r>
              <a:rPr lang="en-US" sz="2800" b="0" i="1" dirty="0">
                <a:solidFill>
                  <a:srgbClr val="444444"/>
                </a:solidFill>
                <a:effectLst/>
                <a:latin typeface="Times New Roman" panose="02020603050405020304" pitchFamily="18" charset="0"/>
                <a:cs typeface="Times New Roman" panose="02020603050405020304" pitchFamily="18" charset="0"/>
              </a:rPr>
              <a:t>.</a:t>
            </a:r>
            <a:br>
              <a:rPr lang="en-US" sz="2800" b="0" dirty="0">
                <a:solidFill>
                  <a:srgbClr val="444444"/>
                </a:solidFill>
                <a:effectLst/>
                <a:latin typeface="Times New Roman" panose="02020603050405020304" pitchFamily="18" charset="0"/>
                <a:cs typeface="Times New Roman" panose="02020603050405020304" pitchFamily="18" charset="0"/>
              </a:rPr>
            </a:b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a:t>
            </a:r>
            <a:r>
              <a:rPr lang="en-US" sz="2800" b="1" dirty="0">
                <a:solidFill>
                  <a:srgbClr val="444444"/>
                </a:solidFill>
                <a:effectLst/>
                <a:latin typeface="Times New Roman" panose="02020603050405020304" pitchFamily="18" charset="0"/>
                <a:cs typeface="Times New Roman" panose="02020603050405020304" pitchFamily="18" charset="0"/>
              </a:rPr>
              <a:t>Expressive poetry:</a:t>
            </a:r>
            <a:r>
              <a:rPr lang="en-US" sz="2800" b="0" dirty="0">
                <a:solidFill>
                  <a:srgbClr val="444444"/>
                </a:solidFill>
                <a:effectLst/>
                <a:latin typeface="Times New Roman" panose="02020603050405020304" pitchFamily="18" charset="0"/>
                <a:cs typeface="Times New Roman" panose="02020603050405020304" pitchFamily="18" charset="0"/>
              </a:rPr>
              <a:t> Poetry focuses on expressing the writer's feelings &amp; subjective experiences. </a:t>
            </a: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Ex: </a:t>
            </a:r>
            <a:r>
              <a:rPr lang="en-US" sz="2800" b="0" i="1" dirty="0">
                <a:solidFill>
                  <a:srgbClr val="444444"/>
                </a:solidFill>
                <a:effectLst/>
                <a:latin typeface="Times New Roman" panose="02020603050405020304" pitchFamily="18" charset="0"/>
                <a:cs typeface="Times New Roman" panose="02020603050405020304" pitchFamily="18" charset="0"/>
              </a:rPr>
              <a:t>“Ode to a Nightingale” </a:t>
            </a:r>
            <a:r>
              <a:rPr lang="en-US" sz="2800" b="0" dirty="0">
                <a:solidFill>
                  <a:srgbClr val="444444"/>
                </a:solidFill>
                <a:effectLst/>
                <a:latin typeface="Times New Roman" panose="02020603050405020304" pitchFamily="18" charset="0"/>
                <a:cs typeface="Times New Roman" panose="02020603050405020304" pitchFamily="18" charset="0"/>
              </a:rPr>
              <a:t>by John Keats.</a:t>
            </a:r>
            <a:br>
              <a:rPr lang="en-US" sz="2800" b="0" dirty="0">
                <a:solidFill>
                  <a:srgbClr val="444444"/>
                </a:solidFill>
                <a:effectLst/>
                <a:latin typeface="Times New Roman" panose="02020603050405020304" pitchFamily="18" charset="0"/>
                <a:cs typeface="Times New Roman" panose="02020603050405020304" pitchFamily="18" charset="0"/>
              </a:rPr>
            </a:b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a:t>
            </a:r>
            <a:r>
              <a:rPr lang="en-US" sz="2800" b="1" dirty="0">
                <a:solidFill>
                  <a:srgbClr val="444444"/>
                </a:solidFill>
                <a:effectLst/>
                <a:latin typeface="Times New Roman" panose="02020603050405020304" pitchFamily="18" charset="0"/>
                <a:cs typeface="Times New Roman" panose="02020603050405020304" pitchFamily="18" charset="0"/>
              </a:rPr>
              <a:t>Symbolic Poetry</a:t>
            </a:r>
            <a:r>
              <a:rPr lang="en-US" sz="2800" b="0" dirty="0">
                <a:solidFill>
                  <a:srgbClr val="444444"/>
                </a:solidFill>
                <a:effectLst/>
                <a:latin typeface="Times New Roman" panose="02020603050405020304" pitchFamily="18" charset="0"/>
                <a:cs typeface="Times New Roman" panose="02020603050405020304" pitchFamily="18" charset="0"/>
              </a:rPr>
              <a:t>: Poetry that uses symbols &amp; images to convey meaning. </a:t>
            </a: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Ex: </a:t>
            </a:r>
            <a:r>
              <a:rPr lang="en-US" sz="2800" b="0" i="1" dirty="0">
                <a:solidFill>
                  <a:srgbClr val="444444"/>
                </a:solidFill>
                <a:effectLst/>
                <a:latin typeface="Times New Roman" panose="02020603050405020304" pitchFamily="18" charset="0"/>
                <a:cs typeface="Times New Roman" panose="02020603050405020304" pitchFamily="18" charset="0"/>
              </a:rPr>
              <a:t>“The Love Song of J. Alfred Prufrock” </a:t>
            </a:r>
            <a:r>
              <a:rPr lang="en-US" sz="2800" b="0" dirty="0">
                <a:solidFill>
                  <a:srgbClr val="444444"/>
                </a:solidFill>
                <a:effectLst/>
                <a:latin typeface="Times New Roman" panose="02020603050405020304" pitchFamily="18" charset="0"/>
                <a:cs typeface="Times New Roman" panose="02020603050405020304" pitchFamily="18" charset="0"/>
              </a:rPr>
              <a:t>by TS Eliot</a:t>
            </a:r>
            <a:br>
              <a:rPr lang="en-US" sz="2800" b="0" dirty="0">
                <a:solidFill>
                  <a:srgbClr val="444444"/>
                </a:solidFill>
                <a:effectLst/>
                <a:latin typeface="Times New Roman" panose="02020603050405020304" pitchFamily="18" charset="0"/>
                <a:cs typeface="Times New Roman" panose="02020603050405020304" pitchFamily="18" charset="0"/>
              </a:rPr>
            </a:b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a:t>
            </a:r>
            <a:r>
              <a:rPr lang="en-US" sz="2800" b="1" dirty="0">
                <a:solidFill>
                  <a:srgbClr val="444444"/>
                </a:solidFill>
                <a:effectLst/>
                <a:latin typeface="Times New Roman" panose="02020603050405020304" pitchFamily="18" charset="0"/>
                <a:cs typeface="Times New Roman" panose="02020603050405020304" pitchFamily="18" charset="0"/>
              </a:rPr>
              <a:t>Surrealist poetry:</a:t>
            </a:r>
            <a:r>
              <a:rPr lang="en-US" sz="2800" b="0" dirty="0">
                <a:solidFill>
                  <a:srgbClr val="444444"/>
                </a:solidFill>
                <a:effectLst/>
                <a:latin typeface="Times New Roman" panose="02020603050405020304" pitchFamily="18" charset="0"/>
                <a:cs typeface="Times New Roman" panose="02020603050405020304" pitchFamily="18" charset="0"/>
              </a:rPr>
              <a:t> Poetry that uses language &amp; images to create a new, illogical world. </a:t>
            </a:r>
            <a:br>
              <a:rPr lang="en-US" sz="2800" b="0" dirty="0">
                <a:solidFill>
                  <a:srgbClr val="444444"/>
                </a:solidFill>
                <a:effectLst/>
                <a:latin typeface="Times New Roman" panose="02020603050405020304" pitchFamily="18" charset="0"/>
                <a:cs typeface="Times New Roman" panose="02020603050405020304" pitchFamily="18" charset="0"/>
              </a:rPr>
            </a:br>
            <a:r>
              <a:rPr lang="en-US" sz="2800" b="0" dirty="0">
                <a:solidFill>
                  <a:srgbClr val="444444"/>
                </a:solidFill>
                <a:effectLst/>
                <a:latin typeface="Times New Roman" panose="02020603050405020304" pitchFamily="18" charset="0"/>
                <a:cs typeface="Times New Roman" panose="02020603050405020304" pitchFamily="18" charset="0"/>
              </a:rPr>
              <a:t>	</a:t>
            </a:r>
            <a:r>
              <a:rPr lang="en-US" sz="2800" dirty="0">
                <a:solidFill>
                  <a:srgbClr val="444444"/>
                </a:solidFill>
                <a:latin typeface="Times New Roman" panose="02020603050405020304" pitchFamily="18" charset="0"/>
                <a:cs typeface="Times New Roman" panose="02020603050405020304" pitchFamily="18" charset="0"/>
              </a:rPr>
              <a:t>E</a:t>
            </a:r>
            <a:r>
              <a:rPr lang="en-US" sz="2800" b="0" dirty="0">
                <a:solidFill>
                  <a:srgbClr val="444444"/>
                </a:solidFill>
                <a:effectLst/>
                <a:latin typeface="Times New Roman" panose="02020603050405020304" pitchFamily="18" charset="0"/>
                <a:cs typeface="Times New Roman" panose="02020603050405020304" pitchFamily="18" charset="0"/>
              </a:rPr>
              <a:t>x. </a:t>
            </a:r>
            <a:r>
              <a:rPr lang="en-US" sz="2800" b="0" i="1" dirty="0">
                <a:solidFill>
                  <a:srgbClr val="444444"/>
                </a:solidFill>
                <a:effectLst/>
                <a:latin typeface="Times New Roman" panose="02020603050405020304" pitchFamily="18" charset="0"/>
                <a:cs typeface="Times New Roman" panose="02020603050405020304" pitchFamily="18" charset="0"/>
              </a:rPr>
              <a:t>“The Waste Land”</a:t>
            </a:r>
            <a:r>
              <a:rPr lang="en-US" sz="2800" b="0" dirty="0">
                <a:solidFill>
                  <a:srgbClr val="444444"/>
                </a:solidFill>
                <a:effectLst/>
                <a:latin typeface="Times New Roman" panose="02020603050405020304" pitchFamily="18" charset="0"/>
                <a:cs typeface="Times New Roman" panose="02020603050405020304" pitchFamily="18" charset="0"/>
              </a:rPr>
              <a:t> by TS Eliot.</a:t>
            </a:r>
            <a:br>
              <a:rPr lang="en-US" sz="2800" b="0" dirty="0">
                <a:solidFill>
                  <a:srgbClr val="444444"/>
                </a:solidFill>
                <a:effectLst/>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253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7289E-0DFB-47C2-915A-91D87738FC4B}"/>
              </a:ext>
            </a:extLst>
          </p:cNvPr>
          <p:cNvSpPr>
            <a:spLocks noGrp="1"/>
          </p:cNvSpPr>
          <p:nvPr>
            <p:ph type="ctrTitle"/>
          </p:nvPr>
        </p:nvSpPr>
        <p:spPr>
          <a:xfrm>
            <a:off x="76200" y="76200"/>
            <a:ext cx="8991600" cy="6705599"/>
          </a:xfrm>
        </p:spPr>
        <p:txBody>
          <a:bodyPr>
            <a:normAutofit/>
          </a:bodyPr>
          <a:lstStyle/>
          <a:p>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The elements of poetry structure</a:t>
            </a:r>
            <a:b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Meter, rhyme, stanza, verse, scheme</a:t>
            </a:r>
            <a:b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These elements may include: voice, diction, imagery, figures of speech, symbolism </a:t>
            </a:r>
            <a:r>
              <a:rPr lang="en-US" sz="3200" dirty="0">
                <a:solidFill>
                  <a:srgbClr val="040C28"/>
                </a:solidFill>
                <a:latin typeface="Times New Roman" panose="02020603050405020304" pitchFamily="18" charset="0"/>
                <a:ea typeface="Calibri" panose="020F0502020204030204" pitchFamily="34" charset="0"/>
                <a:cs typeface="Times New Roman" panose="02020603050405020304" pitchFamily="18" charset="0"/>
              </a:rPr>
              <a:t>&amp;</a:t>
            </a:r>
            <a: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allegory, syntax, sound, rhythm &amp; meter, </a:t>
            </a:r>
            <a:r>
              <a:rPr lang="en-US" sz="3200" dirty="0">
                <a:solidFill>
                  <a:srgbClr val="040C28"/>
                </a:solidFill>
                <a:latin typeface="Times New Roman" panose="02020603050405020304" pitchFamily="18" charset="0"/>
                <a:ea typeface="Calibri" panose="020F0502020204030204" pitchFamily="34" charset="0"/>
                <a:cs typeface="Times New Roman" panose="02020603050405020304" pitchFamily="18" charset="0"/>
              </a:rPr>
              <a:t>&amp;</a:t>
            </a:r>
            <a:r>
              <a:rPr lang="en-US" sz="32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structure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404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21818-BCDD-4D27-B53C-6ECD1784945A}"/>
              </a:ext>
            </a:extLst>
          </p:cNvPr>
          <p:cNvSpPr>
            <a:spLocks noGrp="1"/>
          </p:cNvSpPr>
          <p:nvPr>
            <p:ph type="ctrTitle"/>
          </p:nvPr>
        </p:nvSpPr>
        <p:spPr>
          <a:xfrm>
            <a:off x="0" y="76200"/>
            <a:ext cx="9067800" cy="6705599"/>
          </a:xfrm>
        </p:spPr>
        <p:txBody>
          <a:bodyPr>
            <a:normAutofit/>
          </a:bodyPr>
          <a:lstStyle/>
          <a:p>
            <a:pPr algn="l"/>
            <a:r>
              <a:rPr lang="en-US" sz="2800" dirty="0">
                <a:latin typeface="Times New Roman" panose="02020603050405020304" pitchFamily="18" charset="0"/>
                <a:cs typeface="Times New Roman" panose="02020603050405020304" pitchFamily="18" charset="0"/>
              </a:rPr>
              <a:t>	             </a:t>
            </a:r>
            <a:r>
              <a:rPr lang="en-US" sz="3200" b="1" dirty="0">
                <a:solidFill>
                  <a:srgbClr val="C00000"/>
                </a:solidFill>
                <a:latin typeface="Times New Roman" panose="02020603050405020304" pitchFamily="18" charset="0"/>
                <a:cs typeface="Times New Roman" panose="02020603050405020304" pitchFamily="18" charset="0"/>
              </a:rPr>
              <a:t>Language in poetry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The language used in poetry belongs to the typical language group, it is normal words in life, but has been encoded by the author, so that it carries one or more other meanings </a:t>
            </a:r>
            <a:r>
              <a:rPr lang="en-US" sz="2800" i="1" dirty="0">
                <a:solidFill>
                  <a:srgbClr val="0070C0"/>
                </a:solidFill>
                <a:latin typeface="Times New Roman" panose="02020603050405020304" pitchFamily="18" charset="0"/>
                <a:cs typeface="Times New Roman" panose="02020603050405020304" pitchFamily="18" charset="0"/>
              </a:rPr>
              <a:t>(</a:t>
            </a:r>
            <a:r>
              <a:rPr lang="en-US" sz="2800" i="1" kern="1200" dirty="0">
                <a:solidFill>
                  <a:srgbClr val="0070C0"/>
                </a:solidFill>
                <a:effectLst/>
                <a:latin typeface="Times New Roman" panose="02020603050405020304" pitchFamily="18" charset="0"/>
                <a:ea typeface="+mj-ea"/>
                <a:cs typeface="Times New Roman" panose="02020603050405020304" pitchFamily="18" charset="0"/>
              </a:rPr>
              <a:t>figurative meanings)</a:t>
            </a:r>
            <a:r>
              <a:rPr lang="en-US" sz="2800" kern="1200" dirty="0">
                <a:solidFill>
                  <a:srgbClr val="000000"/>
                </a:solidFill>
                <a:effectLst/>
                <a:latin typeface="Times New Roman" panose="02020603050405020304" pitchFamily="18" charset="0"/>
                <a:ea typeface="+mj-ea"/>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behind the literal meaning of the words. It is these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The words in poetry are suggestive, sensual, &amp; multi-meaning. The words in poetry tend to be provocative, requiring the reader to actively associate &amp; imagine to fully understand the richness of the poem's meaning.</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To portray images of people, scenes, etc., words, rhyme, rhythm, &amp; rhetorical devices such as metaphor, comparison, personification, etc. are used.</a:t>
            </a:r>
          </a:p>
        </p:txBody>
      </p:sp>
    </p:spTree>
    <p:extLst>
      <p:ext uri="{BB962C8B-B14F-4D97-AF65-F5344CB8AC3E}">
        <p14:creationId xmlns:p14="http://schemas.microsoft.com/office/powerpoint/2010/main" val="2954268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7D82C-9D1B-469E-A5E9-D28DC14542EB}"/>
              </a:ext>
            </a:extLst>
          </p:cNvPr>
          <p:cNvSpPr>
            <a:spLocks noGrp="1"/>
          </p:cNvSpPr>
          <p:nvPr>
            <p:ph type="ctrTitle"/>
          </p:nvPr>
        </p:nvSpPr>
        <p:spPr>
          <a:xfrm>
            <a:off x="76200" y="0"/>
            <a:ext cx="9067800" cy="6705599"/>
          </a:xfrm>
        </p:spPr>
        <p:txBody>
          <a:bodyPr>
            <a:normAutofit/>
          </a:bodyPr>
          <a:lstStyle/>
          <a:p>
            <a:pPr algn="l"/>
            <a:r>
              <a:rPr lang="en-US" sz="3200" b="0" i="0" dirty="0">
                <a:solidFill>
                  <a:srgbClr val="002060"/>
                </a:solidFill>
                <a:effectLst/>
                <a:latin typeface="Times New Roman" panose="02020603050405020304" pitchFamily="18" charset="0"/>
                <a:cs typeface="Times New Roman" panose="02020603050405020304" pitchFamily="18" charset="0"/>
              </a:rPr>
              <a:t>			</a:t>
            </a:r>
            <a:r>
              <a:rPr lang="en-US" sz="3200" dirty="0">
                <a:solidFill>
                  <a:srgbClr val="002060"/>
                </a:solidFill>
                <a:latin typeface="Times New Roman" panose="02020603050405020304" pitchFamily="18" charset="0"/>
                <a:cs typeface="Times New Roman" panose="02020603050405020304" pitchFamily="18" charset="0"/>
              </a:rPr>
              <a:t>Text of</a:t>
            </a:r>
            <a:r>
              <a:rPr lang="en-US" sz="3200" b="0" i="0" dirty="0">
                <a:solidFill>
                  <a:srgbClr val="002060"/>
                </a:solidFill>
                <a:effectLst/>
                <a:latin typeface="Times New Roman" panose="02020603050405020304" pitchFamily="18" charset="0"/>
                <a:cs typeface="Times New Roman" panose="02020603050405020304" pitchFamily="18" charset="0"/>
              </a:rPr>
              <a:t> laws</a:t>
            </a:r>
            <a:br>
              <a:rPr lang="en-US" sz="3200" b="0" i="0" dirty="0">
                <a:solidFill>
                  <a:srgbClr val="002060"/>
                </a:solidFill>
                <a:effectLst/>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a:t>
            </a:r>
            <a:r>
              <a:rPr lang="en-US" sz="3600" b="0" i="0" kern="1200" dirty="0">
                <a:solidFill>
                  <a:srgbClr val="002060"/>
                </a:solidFill>
                <a:effectLst/>
                <a:latin typeface="Times New Roman" panose="02020603050405020304" pitchFamily="18" charset="0"/>
                <a:ea typeface="+mj-ea"/>
                <a:cs typeface="Times New Roman" panose="02020603050405020304" pitchFamily="18" charset="0"/>
              </a:rPr>
              <a:t>Legal text/</a:t>
            </a:r>
            <a:r>
              <a:rPr lang="en-US" sz="3200" b="0" i="0" kern="1200" dirty="0">
                <a:solidFill>
                  <a:srgbClr val="002060"/>
                </a:solidFill>
                <a:effectLst/>
                <a:latin typeface="Times New Roman" panose="02020603050405020304" pitchFamily="18" charset="0"/>
                <a:ea typeface="+mj-ea"/>
                <a:cs typeface="Times New Roman" panose="02020603050405020304" pitchFamily="18" charset="0"/>
              </a:rPr>
              <a:t>Legislation - documents </a:t>
            </a:r>
            <a:r>
              <a:rPr lang="en-US" sz="3200" b="0" i="0" kern="1200" dirty="0" err="1">
                <a:solidFill>
                  <a:srgbClr val="002060"/>
                </a:solidFill>
                <a:effectLst/>
                <a:latin typeface="Times New Roman" panose="02020603050405020304" pitchFamily="18" charset="0"/>
                <a:ea typeface="+mj-ea"/>
                <a:cs typeface="Times New Roman" panose="02020603050405020304" pitchFamily="18" charset="0"/>
              </a:rPr>
              <a:t>prumulated</a:t>
            </a:r>
            <a:r>
              <a:rPr lang="en-US" sz="3200" b="0" i="0" kern="1200" dirty="0">
                <a:solidFill>
                  <a:srgbClr val="002060"/>
                </a:solidFill>
                <a:effectLst/>
                <a:latin typeface="Times New Roman" panose="02020603050405020304" pitchFamily="18" charset="0"/>
                <a:ea typeface="+mj-ea"/>
                <a:cs typeface="Times New Roman" panose="02020603050405020304" pitchFamily="18" charset="0"/>
              </a:rPr>
              <a:t> by individuals, agencies or organizations with the sole purpose of regulating relationship in society.</a:t>
            </a:r>
            <a:br>
              <a:rPr lang="en-US" sz="3200" b="0" i="0" dirty="0">
                <a:solidFill>
                  <a:srgbClr val="002060"/>
                </a:solidFill>
                <a:effectLst/>
                <a:latin typeface="Times New Roman" panose="02020603050405020304" pitchFamily="18" charset="0"/>
                <a:cs typeface="Times New Roman" panose="02020603050405020304" pitchFamily="18" charset="0"/>
              </a:rPr>
            </a:br>
            <a:br>
              <a:rPr lang="en-US" sz="3200" b="0" i="0" dirty="0">
                <a:solidFill>
                  <a:srgbClr val="002060"/>
                </a:solidFill>
                <a:effectLst/>
                <a:latin typeface="Times New Roman" panose="02020603050405020304" pitchFamily="18" charset="0"/>
                <a:cs typeface="Times New Roman" panose="02020603050405020304" pitchFamily="18" charset="0"/>
              </a:rPr>
            </a:br>
            <a:r>
              <a:rPr lang="en-US" sz="3200" b="0" i="0" dirty="0">
                <a:solidFill>
                  <a:srgbClr val="002060"/>
                </a:solidFill>
                <a:effectLst/>
                <a:latin typeface="Times New Roman" panose="02020603050405020304" pitchFamily="18" charset="0"/>
                <a:cs typeface="Times New Roman" panose="02020603050405020304" pitchFamily="18" charset="0"/>
              </a:rPr>
              <a:t>	Legal text refers to several types of text written for various purposes related to the law</a:t>
            </a:r>
            <a:r>
              <a:rPr lang="en-US" sz="3200" dirty="0">
                <a:solidFill>
                  <a:srgbClr val="002060"/>
                </a:solidFill>
                <a:latin typeface="Times New Roman" panose="02020603050405020304" pitchFamily="18" charset="0"/>
                <a:cs typeface="Times New Roman" panose="02020603050405020304" pitchFamily="18" charset="0"/>
              </a:rPr>
              <a:t>.</a:t>
            </a:r>
            <a:br>
              <a:rPr lang="en-US" sz="3200" dirty="0">
                <a:solidFill>
                  <a:srgbClr val="002060"/>
                </a:solidFill>
                <a:latin typeface="Times New Roman" panose="02020603050405020304" pitchFamily="18" charset="0"/>
                <a:cs typeface="Times New Roman" panose="02020603050405020304" pitchFamily="18" charset="0"/>
              </a:rPr>
            </a:br>
            <a:r>
              <a:rPr lang="en-US" sz="3200" b="0" i="0" dirty="0">
                <a:solidFill>
                  <a:srgbClr val="002060"/>
                </a:solidFill>
                <a:effectLst/>
                <a:latin typeface="Times New Roman" panose="02020603050405020304" pitchFamily="18" charset="0"/>
                <a:cs typeface="Times New Roman" panose="02020603050405020304" pitchFamily="18" charset="0"/>
              </a:rPr>
              <a:t> </a:t>
            </a:r>
            <a:br>
              <a:rPr lang="en-US" sz="3200" b="0" i="0" dirty="0">
                <a:solidFill>
                  <a:srgbClr val="002060"/>
                </a:solidFill>
                <a:effectLst/>
                <a:latin typeface="Times New Roman" panose="02020603050405020304" pitchFamily="18" charset="0"/>
                <a:cs typeface="Times New Roman" panose="02020603050405020304" pitchFamily="18" charset="0"/>
              </a:rPr>
            </a:br>
            <a:r>
              <a:rPr lang="en-US" sz="3200" b="0" i="0" dirty="0">
                <a:solidFill>
                  <a:srgbClr val="002060"/>
                </a:solidFill>
                <a:effectLst/>
                <a:latin typeface="Times New Roman" panose="02020603050405020304" pitchFamily="18" charset="0"/>
                <a:cs typeface="Times New Roman" panose="02020603050405020304" pitchFamily="18" charset="0"/>
              </a:rPr>
              <a:t> </a:t>
            </a:r>
            <a:r>
              <a:rPr lang="en-US" sz="3200" b="0" i="0" u="sng" dirty="0">
                <a:solidFill>
                  <a:srgbClr val="0070C0"/>
                </a:solidFill>
                <a:effectLst/>
                <a:latin typeface="Times New Roman" panose="02020603050405020304" pitchFamily="18" charset="0"/>
                <a:cs typeface="Times New Roman" panose="02020603050405020304" pitchFamily="18" charset="0"/>
              </a:rPr>
              <a:t>Including:</a:t>
            </a:r>
            <a:r>
              <a:rPr lang="en-US" sz="3200" b="0" i="0" dirty="0">
                <a:solidFill>
                  <a:srgbClr val="002060"/>
                </a:solidFill>
                <a:effectLst/>
                <a:latin typeface="Times New Roman" panose="02020603050405020304" pitchFamily="18" charset="0"/>
                <a:cs typeface="Times New Roman" panose="02020603050405020304" pitchFamily="18" charset="0"/>
              </a:rPr>
              <a:t> Law book, Legal treatise, a publication containing all the law relating to a particular area.</a:t>
            </a:r>
            <a:br>
              <a:rPr lang="en-US" sz="3200" b="0" i="0" dirty="0">
                <a:solidFill>
                  <a:srgbClr val="002060"/>
                </a:solidFill>
                <a:effectLst/>
                <a:latin typeface="Times New Roman" panose="02020603050405020304" pitchFamily="18" charset="0"/>
                <a:cs typeface="Times New Roman" panose="02020603050405020304" pitchFamily="18" charset="0"/>
              </a:rPr>
            </a:br>
            <a:r>
              <a:rPr lang="en-US" sz="3200" b="0" i="0" dirty="0">
                <a:solidFill>
                  <a:srgbClr val="002060"/>
                </a:solidFill>
                <a:effectLst/>
                <a:latin typeface="Times New Roman" panose="02020603050405020304" pitchFamily="18" charset="0"/>
                <a:cs typeface="Times New Roman" panose="02020603050405020304" pitchFamily="18" charset="0"/>
              </a:rPr>
              <a:t> </a:t>
            </a:r>
            <a:r>
              <a:rPr lang="en-US" sz="2800" b="0" i="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264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FB21B-30E3-4110-8D1B-D981F3A18F2B}"/>
              </a:ext>
            </a:extLst>
          </p:cNvPr>
          <p:cNvSpPr>
            <a:spLocks noGrp="1"/>
          </p:cNvSpPr>
          <p:nvPr>
            <p:ph type="ctrTitle"/>
          </p:nvPr>
        </p:nvSpPr>
        <p:spPr>
          <a:xfrm>
            <a:off x="0" y="76200"/>
            <a:ext cx="9144000" cy="6705599"/>
          </a:xfrm>
        </p:spPr>
        <p:txBody>
          <a:bodyPr/>
          <a:lstStyle/>
          <a:p>
            <a:r>
              <a:rPr lang="en-US" b="1" dirty="0">
                <a:solidFill>
                  <a:schemeClr val="accent6">
                    <a:lumMod val="75000"/>
                  </a:schemeClr>
                </a:solidFill>
              </a:rPr>
              <a:t>Objectives of chapter III</a:t>
            </a:r>
            <a:br>
              <a:rPr lang="en-US" b="1" dirty="0">
                <a:solidFill>
                  <a:schemeClr val="accent6">
                    <a:lumMod val="75000"/>
                  </a:schemeClr>
                </a:solidFill>
              </a:rPr>
            </a:br>
            <a:br>
              <a:rPr lang="en-US" dirty="0"/>
            </a:br>
            <a:r>
              <a:rPr lang="en-US" sz="3200" i="1" dirty="0">
                <a:latin typeface="Times New Roman" panose="02020603050405020304" pitchFamily="18" charset="0"/>
                <a:cs typeface="Times New Roman" panose="02020603050405020304" pitchFamily="18" charset="0"/>
              </a:rPr>
              <a:t>Students will have overview and deep insights of:</a:t>
            </a:r>
            <a:br>
              <a:rPr lang="en-US" sz="3200" i="1"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Types of texts/documents</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Characteristics of language of the texts</a:t>
            </a:r>
          </a:p>
        </p:txBody>
      </p:sp>
    </p:spTree>
    <p:extLst>
      <p:ext uri="{BB962C8B-B14F-4D97-AF65-F5344CB8AC3E}">
        <p14:creationId xmlns:p14="http://schemas.microsoft.com/office/powerpoint/2010/main" val="158575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192D6-DCBF-422D-9CA0-040E610E200D}"/>
              </a:ext>
            </a:extLst>
          </p:cNvPr>
          <p:cNvSpPr>
            <a:spLocks noGrp="1"/>
          </p:cNvSpPr>
          <p:nvPr>
            <p:ph type="ctrTitle"/>
          </p:nvPr>
        </p:nvSpPr>
        <p:spPr>
          <a:xfrm>
            <a:off x="0" y="0"/>
            <a:ext cx="8839200" cy="6857999"/>
          </a:xfrm>
        </p:spPr>
        <p:txBody>
          <a:bodyPr>
            <a:normAutofit/>
          </a:bodyPr>
          <a:lstStyle/>
          <a:p>
            <a:pPr algn="l">
              <a:lnSpc>
                <a:spcPct val="135000"/>
              </a:lnSpc>
              <a:spcAft>
                <a:spcPts val="600"/>
              </a:spcAft>
            </a:pP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Types of legal </a:t>
            </a:r>
            <a:r>
              <a:rPr lang="en-US" sz="36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texts</a:t>
            </a: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Instrument:</a:t>
            </a: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formal legal document that grants of a right, including Deeds, </a:t>
            </a:r>
            <a:r>
              <a:rPr lang="en-US" sz="28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Willls</a:t>
            </a: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Mortgages, Contract, Trust…</a:t>
            </a: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Pleading</a:t>
            </a: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 formal statement by a party in the context of litigation: complaints, answers…</a:t>
            </a: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002060"/>
                </a:solidFill>
                <a:effectLst/>
                <a:latin typeface="Times New Roman" panose="02020603050405020304" pitchFamily="18" charset="0"/>
                <a:ea typeface="Calibri" panose="020F0502020204030204" pitchFamily="34" charset="0"/>
              </a:rPr>
              <a:t>Documents:</a:t>
            </a:r>
            <a:r>
              <a:rPr lang="en-US" sz="2800" dirty="0">
                <a:solidFill>
                  <a:srgbClr val="002060"/>
                </a:solidFill>
                <a:effectLst/>
                <a:latin typeface="Times New Roman" panose="02020603050405020304" pitchFamily="18" charset="0"/>
                <a:ea typeface="Calibri" panose="020F0502020204030204" pitchFamily="34" charset="0"/>
              </a:rPr>
              <a:t> this applies to any other communication set to a permanent medium that is relevant to a legal issue: police report, letters, photographs…</a:t>
            </a:r>
            <a:endParaRPr lang="en-US" sz="2800" dirty="0">
              <a:solidFill>
                <a:srgbClr val="002060"/>
              </a:solidFill>
            </a:endParaRPr>
          </a:p>
        </p:txBody>
      </p:sp>
    </p:spTree>
    <p:extLst>
      <p:ext uri="{BB962C8B-B14F-4D97-AF65-F5344CB8AC3E}">
        <p14:creationId xmlns:p14="http://schemas.microsoft.com/office/powerpoint/2010/main" val="2083324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3F408-0C69-4A3F-933D-1A0AC439F651}"/>
              </a:ext>
            </a:extLst>
          </p:cNvPr>
          <p:cNvSpPr>
            <a:spLocks noGrp="1"/>
          </p:cNvSpPr>
          <p:nvPr>
            <p:ph type="ctrTitle"/>
          </p:nvPr>
        </p:nvSpPr>
        <p:spPr>
          <a:xfrm>
            <a:off x="76200" y="0"/>
            <a:ext cx="9067800" cy="6781799"/>
          </a:xfrm>
        </p:spPr>
        <p:txBody>
          <a:bodyPr>
            <a:normAutofit fontScale="90000"/>
          </a:bodyPr>
          <a:lstStyle/>
          <a:p>
            <a:pPr algn="l" fontAlgn="base">
              <a:lnSpc>
                <a:spcPct val="135000"/>
              </a:lnSpc>
              <a:spcAft>
                <a:spcPts val="600"/>
              </a:spcAft>
            </a:pP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Characteristics of language of laws</a:t>
            </a: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Legal language plays a crucial role in shaping the way laws are interpreted &amp; applied. The characteristics of legal language are unique &amp; complex.</a:t>
            </a:r>
            <a:b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u="sng"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Note:</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 poorly written contract with ambiguous language can lead to costly legal battles and uncertainty.</a:t>
            </a: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Formality Precision</a:t>
            </a:r>
            <a:r>
              <a:rPr lang="en-US" sz="3200"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Legal documents &amp; contracts are drafted with meticulous attention to detail, leaving no room for ambiguity or misinterpretation. </a:t>
            </a:r>
            <a:b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2800" b="1" i="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2800" b="1" i="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recision is essential to ensure that the intent of the law is accurately conveyed &amp; implemented.</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361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99EBD-D945-4EA5-824E-E9B6539C41E1}"/>
              </a:ext>
            </a:extLst>
          </p:cNvPr>
          <p:cNvSpPr>
            <a:spLocks noGrp="1"/>
          </p:cNvSpPr>
          <p:nvPr>
            <p:ph type="ctrTitle"/>
          </p:nvPr>
        </p:nvSpPr>
        <p:spPr>
          <a:xfrm>
            <a:off x="0" y="76200"/>
            <a:ext cx="9067800" cy="6629400"/>
          </a:xfrm>
        </p:spPr>
        <p:txBody>
          <a:bodyPr>
            <a:normAutofit/>
          </a:bodyPr>
          <a:lstStyle/>
          <a:p>
            <a:pPr algn="l" fontAlgn="base">
              <a:lnSpc>
                <a:spcPct val="135000"/>
              </a:lnSpc>
              <a:spcAft>
                <a:spcPts val="600"/>
              </a:spcAft>
            </a:pP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32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Complexity &amp; Technicality</a:t>
            </a:r>
            <a:r>
              <a:rPr lang="en-US" sz="3200"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This complexity &amp; technicality serve to create a barrier to entry, reinforcing the need for legal expertise in interpreting </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applying the law.</a:t>
            </a:r>
            <a:b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Clarity Consistency</a:t>
            </a:r>
            <a:r>
              <a:rPr lang="en-US" sz="3100"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1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Legal documents are in a way that a set of conventions, making it for legal professionals to </a:t>
            </a:r>
            <a:r>
              <a:rPr lang="en-US" sz="3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them. This helps to ensure that the law is applied </a:t>
            </a:r>
            <a:r>
              <a:rPr lang="en-US" sz="3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predictably.</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71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EE85B-29DC-4A11-9818-7EC362B21167}"/>
              </a:ext>
            </a:extLst>
          </p:cNvPr>
          <p:cNvSpPr>
            <a:spLocks noGrp="1"/>
          </p:cNvSpPr>
          <p:nvPr>
            <p:ph type="ctrTitle"/>
          </p:nvPr>
        </p:nvSpPr>
        <p:spPr>
          <a:xfrm>
            <a:off x="0" y="76200"/>
            <a:ext cx="9067800" cy="6705599"/>
          </a:xfrm>
        </p:spPr>
        <p:txBody>
          <a:bodyPr>
            <a:normAutofit/>
          </a:bodyPr>
          <a:lstStyle/>
          <a:p>
            <a:pPr algn="l"/>
            <a:r>
              <a:rPr lang="en-US" sz="3600" b="1" dirty="0">
                <a:solidFill>
                  <a:srgbClr val="002060"/>
                </a:solidFill>
                <a:latin typeface="Times New Roman" panose="02020603050405020304" pitchFamily="18" charset="0"/>
                <a:cs typeface="Times New Roman" panose="02020603050405020304" pitchFamily="18" charset="0"/>
              </a:rPr>
              <a:t>			Scientific text</a:t>
            </a:r>
            <a:br>
              <a:rPr lang="en-US" dirty="0"/>
            </a:br>
            <a:r>
              <a:rPr lang="en-US" dirty="0"/>
              <a:t>	</a:t>
            </a:r>
            <a:r>
              <a:rPr lang="en-US" sz="3200" dirty="0"/>
              <a:t>Scientific texts - texts that reflect intellectual &amp; cognitive activities, have the function of informing &amp; proving in scientific activities.</a:t>
            </a:r>
            <a:br>
              <a:rPr lang="en-US" sz="3200" dirty="0"/>
            </a:br>
            <a:br>
              <a:rPr lang="en-US" sz="3200" dirty="0"/>
            </a:br>
            <a:r>
              <a:rPr lang="en-US" sz="3200" dirty="0"/>
              <a:t> </a:t>
            </a:r>
            <a:r>
              <a:rPr lang="en-US" sz="3200" u="sng" dirty="0">
                <a:solidFill>
                  <a:srgbClr val="00B050"/>
                </a:solidFill>
              </a:rPr>
              <a:t>&gt; including:</a:t>
            </a:r>
            <a:r>
              <a:rPr lang="en-US" sz="3200" dirty="0"/>
              <a:t> </a:t>
            </a:r>
            <a:r>
              <a:rPr lang="en-US" sz="3200" i="1" dirty="0">
                <a:solidFill>
                  <a:schemeClr val="accent6">
                    <a:lumMod val="50000"/>
                  </a:schemeClr>
                </a:solidFill>
              </a:rPr>
              <a:t>in-depth texts</a:t>
            </a:r>
            <a:r>
              <a:rPr lang="en-US" sz="3200" dirty="0"/>
              <a:t> (scientific works, treatises, dissertations ,... </a:t>
            </a:r>
            <a:r>
              <a:rPr lang="en-US" sz="3200" i="1" dirty="0">
                <a:solidFill>
                  <a:schemeClr val="accent6">
                    <a:lumMod val="50000"/>
                  </a:schemeClr>
                </a:solidFill>
              </a:rPr>
              <a:t>didactic documents</a:t>
            </a:r>
            <a:r>
              <a:rPr lang="en-US" sz="3200" dirty="0"/>
              <a:t> (textbooks, teaching materials, references...) &amp; </a:t>
            </a:r>
            <a:r>
              <a:rPr lang="en-US" sz="3200" i="1" dirty="0">
                <a:solidFill>
                  <a:schemeClr val="accent6">
                    <a:lumMod val="50000"/>
                  </a:schemeClr>
                </a:solidFill>
              </a:rPr>
              <a:t>popular documents</a:t>
            </a:r>
            <a:r>
              <a:rPr lang="en-US" sz="3200" dirty="0"/>
              <a:t> (articles, scientific announcements...)</a:t>
            </a:r>
          </a:p>
        </p:txBody>
      </p:sp>
    </p:spTree>
    <p:extLst>
      <p:ext uri="{BB962C8B-B14F-4D97-AF65-F5344CB8AC3E}">
        <p14:creationId xmlns:p14="http://schemas.microsoft.com/office/powerpoint/2010/main" val="4001349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7383C-254F-445C-9EF7-DCE9A2098525}"/>
              </a:ext>
            </a:extLst>
          </p:cNvPr>
          <p:cNvSpPr>
            <a:spLocks noGrp="1"/>
          </p:cNvSpPr>
          <p:nvPr>
            <p:ph type="ctrTitle"/>
          </p:nvPr>
        </p:nvSpPr>
        <p:spPr>
          <a:xfrm>
            <a:off x="0" y="76200"/>
            <a:ext cx="9067800" cy="6705599"/>
          </a:xfrm>
        </p:spPr>
        <p:txBody>
          <a:bodyPr>
            <a:normAutofit/>
          </a:bodyPr>
          <a:lstStyle/>
          <a:p>
            <a:pPr algn="l"/>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a:solidFill>
                  <a:schemeClr val="accent6">
                    <a:lumMod val="50000"/>
                  </a:schemeClr>
                </a:solidFill>
                <a:latin typeface="Times New Roman" panose="02020603050405020304" pitchFamily="18" charset="0"/>
                <a:cs typeface="Times New Roman" panose="02020603050405020304" pitchFamily="18" charset="0"/>
              </a:rPr>
              <a:t>General characteristics:</a:t>
            </a:r>
            <a:r>
              <a:rPr lang="en-US" sz="3200" dirty="0">
                <a:solidFill>
                  <a:srgbClr val="002060"/>
                </a:solidFill>
                <a:latin typeface="Times New Roman" panose="02020603050405020304" pitchFamily="18" charset="0"/>
                <a:cs typeface="Times New Roman" panose="02020603050405020304" pitchFamily="18" charset="0"/>
              </a:rPr>
              <a:t> scientific texts are abstract, general, precise, and logical because they are built with accurate &amp; logical judgments &amp; reasoning.</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a:t>
            </a:r>
            <a:r>
              <a:rPr lang="en-US" sz="3200" b="1" dirty="0">
                <a:solidFill>
                  <a:schemeClr val="accent6">
                    <a:lumMod val="50000"/>
                  </a:schemeClr>
                </a:solidFill>
                <a:latin typeface="Times New Roman" panose="02020603050405020304" pitchFamily="18" charset="0"/>
                <a:cs typeface="Times New Roman" panose="02020603050405020304" pitchFamily="18" charset="0"/>
              </a:rPr>
              <a:t>Linguistic characteristics</a:t>
            </a:r>
            <a:r>
              <a:rPr lang="en-US" sz="3200" dirty="0">
                <a:solidFill>
                  <a:srgbClr val="002060"/>
                </a:solidFill>
                <a:latin typeface="Times New Roman" panose="02020603050405020304" pitchFamily="18" charset="0"/>
                <a:cs typeface="Times New Roman" panose="02020603050405020304" pitchFamily="18" charset="0"/>
              </a:rPr>
              <a:t> </a:t>
            </a: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 Regarding words: precise, unambiguous, neutral in terms of expression, specialized terminology, using 3rd &amp; 1st person plural pronouns</a:t>
            </a: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 Regarding syntax: use declarative sentences, &amp; complex sentences with main &amp; subordinate clauses</a:t>
            </a: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 Regarding structure &amp; expression: coherent, concise.</a:t>
            </a:r>
          </a:p>
        </p:txBody>
      </p:sp>
    </p:spTree>
    <p:extLst>
      <p:ext uri="{BB962C8B-B14F-4D97-AF65-F5344CB8AC3E}">
        <p14:creationId xmlns:p14="http://schemas.microsoft.com/office/powerpoint/2010/main" val="1072314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C094-32A3-4E47-8402-98C8B150911C}"/>
              </a:ext>
            </a:extLst>
          </p:cNvPr>
          <p:cNvSpPr>
            <a:spLocks noGrp="1"/>
          </p:cNvSpPr>
          <p:nvPr>
            <p:ph type="ctrTitle"/>
          </p:nvPr>
        </p:nvSpPr>
        <p:spPr>
          <a:xfrm>
            <a:off x="0" y="0"/>
            <a:ext cx="9144000" cy="6781799"/>
          </a:xfrm>
        </p:spPr>
        <p:txBody>
          <a:bodyPr>
            <a:normAutofit/>
          </a:bodyPr>
          <a:lstStyle/>
          <a:p>
            <a:pPr algn="l"/>
            <a:r>
              <a:rPr lang="en-US" sz="3200" dirty="0">
                <a:solidFill>
                  <a:srgbClr val="002060"/>
                </a:solidFill>
                <a:latin typeface="Times New Roman" panose="02020603050405020304" pitchFamily="18" charset="0"/>
                <a:cs typeface="Times New Roman" panose="02020603050405020304" pitchFamily="18" charset="0"/>
              </a:rPr>
              <a:t>                </a:t>
            </a:r>
            <a:r>
              <a:rPr lang="en-US" sz="3600" b="1" dirty="0">
                <a:solidFill>
                  <a:schemeClr val="accent6">
                    <a:lumMod val="50000"/>
                  </a:schemeClr>
                </a:solidFill>
                <a:latin typeface="Times New Roman" panose="02020603050405020304" pitchFamily="18" charset="0"/>
                <a:cs typeface="Times New Roman" panose="02020603050405020304" pitchFamily="18" charset="0"/>
              </a:rPr>
              <a:t>Administrative Texts</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 Administrative texts are documents used in organizational, management, &amp; social operations, serving communication in the field of administrative &amp; public service.</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a:t>
            </a:r>
            <a:r>
              <a:rPr lang="en-US" sz="3200" dirty="0">
                <a:solidFill>
                  <a:schemeClr val="accent6">
                    <a:lumMod val="50000"/>
                  </a:schemeClr>
                </a:solidFill>
                <a:latin typeface="Times New Roman" panose="02020603050405020304" pitchFamily="18" charset="0"/>
                <a:cs typeface="Times New Roman" panose="02020603050405020304" pitchFamily="18" charset="0"/>
              </a:rPr>
              <a:t>* Types:</a:t>
            </a:r>
            <a:r>
              <a:rPr lang="en-US" sz="3200" dirty="0">
                <a:solidFill>
                  <a:srgbClr val="002060"/>
                </a:solidFill>
                <a:latin typeface="Times New Roman" panose="02020603050405020304" pitchFamily="18" charset="0"/>
                <a:cs typeface="Times New Roman" panose="02020603050405020304" pitchFamily="18" charset="0"/>
              </a:rPr>
              <a:t> legal documents, professional documents, common administrative documents (applications, minutes, contracts, reports...)</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 Administrative documents are normative, stereotypical, accurate, transparent, effective</a:t>
            </a:r>
          </a:p>
        </p:txBody>
      </p:sp>
    </p:spTree>
    <p:extLst>
      <p:ext uri="{BB962C8B-B14F-4D97-AF65-F5344CB8AC3E}">
        <p14:creationId xmlns:p14="http://schemas.microsoft.com/office/powerpoint/2010/main" val="1258552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079AF-C93D-416D-AD90-FC992F8839A4}"/>
              </a:ext>
            </a:extLst>
          </p:cNvPr>
          <p:cNvSpPr>
            <a:spLocks noGrp="1"/>
          </p:cNvSpPr>
          <p:nvPr>
            <p:ph type="ctrTitle"/>
          </p:nvPr>
        </p:nvSpPr>
        <p:spPr>
          <a:xfrm>
            <a:off x="76200" y="152400"/>
            <a:ext cx="8991600" cy="6705599"/>
          </a:xfrm>
        </p:spPr>
        <p:txBody>
          <a:bodyPr>
            <a:normAutofit fontScale="90000"/>
          </a:bodyPr>
          <a:lstStyle/>
          <a:p>
            <a:pPr algn="l"/>
            <a:r>
              <a:rPr lang="en-US" sz="3200" b="1" dirty="0">
                <a:solidFill>
                  <a:schemeClr val="accent6">
                    <a:lumMod val="50000"/>
                  </a:schemeClr>
                </a:solidFill>
                <a:latin typeface="Times New Roman" panose="02020603050405020304" pitchFamily="18" charset="0"/>
                <a:cs typeface="Times New Roman" panose="02020603050405020304" pitchFamily="18" charset="0"/>
              </a:rPr>
              <a:t>  Language characteristics of administrative texts</a:t>
            </a:r>
            <a:br>
              <a:rPr lang="en-US" sz="3200" b="1" dirty="0">
                <a:solidFill>
                  <a:schemeClr val="accent6">
                    <a:lumMod val="50000"/>
                  </a:schemeClr>
                </a:solidFill>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Regarding vocabulary, commonly use proper nouns &amp; word combinations that indicate proper names (indicating people, organizations, places); proverbs &amp; words indicating the nature of official duties</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i="1" dirty="0">
                <a:solidFill>
                  <a:srgbClr val="0070C0"/>
                </a:solidFill>
                <a:latin typeface="Times New Roman" panose="02020603050405020304" pitchFamily="18" charset="0"/>
                <a:cs typeface="Times New Roman" panose="02020603050405020304" pitchFamily="18" charset="0"/>
              </a:rPr>
              <a:t> &gt; Words are used accurately, strictly, with simple meanings, neutral in expression.</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Regarding syntax &amp; expression, only use declarative &amp; imperative sentences, can combine simple &amp; complex sentences, comply with regulations on structure, writing...</a:t>
            </a:r>
          </a:p>
        </p:txBody>
      </p:sp>
    </p:spTree>
    <p:extLst>
      <p:ext uri="{BB962C8B-B14F-4D97-AF65-F5344CB8AC3E}">
        <p14:creationId xmlns:p14="http://schemas.microsoft.com/office/powerpoint/2010/main" val="3140691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BABD0-EB9D-46FA-9E53-0BC063B292F2}"/>
              </a:ext>
            </a:extLst>
          </p:cNvPr>
          <p:cNvSpPr>
            <a:spLocks noGrp="1"/>
          </p:cNvSpPr>
          <p:nvPr>
            <p:ph type="ctrTitle"/>
          </p:nvPr>
        </p:nvSpPr>
        <p:spPr>
          <a:xfrm>
            <a:off x="0" y="0"/>
            <a:ext cx="9067800" cy="6857999"/>
          </a:xfrm>
        </p:spPr>
        <p:txBody>
          <a:bodyPr/>
          <a:lstStyle/>
          <a:p>
            <a:pPr algn="l"/>
            <a:r>
              <a:rPr lang="en-US" dirty="0"/>
              <a:t>			</a:t>
            </a:r>
            <a:r>
              <a:rPr lang="en-US" dirty="0">
                <a:solidFill>
                  <a:srgbClr val="FF0000"/>
                </a:solidFill>
              </a:rPr>
              <a:t>Revision</a:t>
            </a:r>
            <a:br>
              <a:rPr lang="en-US" dirty="0"/>
            </a:br>
            <a:r>
              <a:rPr lang="en-US" dirty="0"/>
              <a:t>	</a:t>
            </a:r>
            <a:r>
              <a:rPr lang="en-US" sz="3200" dirty="0">
                <a:latin typeface="Times New Roman" panose="02020603050405020304" pitchFamily="18" charset="0"/>
                <a:cs typeface="Times New Roman" panose="02020603050405020304" pitchFamily="18" charset="0"/>
              </a:rPr>
              <a:t>1. What are types of texts?</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 What are general characteristics of each type of text?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3. </a:t>
            </a:r>
            <a:r>
              <a:rPr lang="en-US" sz="3200" kern="1200" dirty="0">
                <a:solidFill>
                  <a:srgbClr val="000000"/>
                </a:solidFill>
                <a:effectLst/>
                <a:latin typeface="Times New Roman" panose="02020603050405020304" pitchFamily="18" charset="0"/>
                <a:cs typeface="Times New Roman" panose="02020603050405020304" pitchFamily="18" charset="0"/>
              </a:rPr>
              <a:t>What are specific characteristics of each type of text?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113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4DDF4-E8D7-4860-B799-27632261F768}"/>
              </a:ext>
            </a:extLst>
          </p:cNvPr>
          <p:cNvSpPr>
            <a:spLocks noGrp="1"/>
          </p:cNvSpPr>
          <p:nvPr>
            <p:ph type="ctrTitle"/>
          </p:nvPr>
        </p:nvSpPr>
        <p:spPr>
          <a:xfrm>
            <a:off x="0" y="76200"/>
            <a:ext cx="9144000" cy="6705599"/>
          </a:xfrm>
        </p:spPr>
        <p:txBody>
          <a:bodyPr>
            <a:normAutofit/>
          </a:bodyPr>
          <a:lstStyle/>
          <a:p>
            <a:r>
              <a:rPr lang="en-US" sz="2800" b="1" dirty="0">
                <a:solidFill>
                  <a:srgbClr val="002060"/>
                </a:solidFill>
                <a:latin typeface="Times New Roman" panose="02020603050405020304" pitchFamily="18" charset="0"/>
                <a:cs typeface="Times New Roman" panose="02020603050405020304" pitchFamily="18" charset="0"/>
              </a:rPr>
              <a:t>NEWSPAPERS</a:t>
            </a:r>
            <a:br>
              <a:rPr lang="en-US" sz="2800" dirty="0">
                <a:solidFill>
                  <a:srgbClr val="002060"/>
                </a:solidFill>
                <a:latin typeface="Times New Roman" panose="02020603050405020304" pitchFamily="18" charset="0"/>
                <a:cs typeface="Times New Roman" panose="02020603050405020304" pitchFamily="18" charset="0"/>
              </a:rPr>
            </a:b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Journalistic texts are a type of text that has the function of providing current information (news, reflecting public opinion, information, advertising...) &amp; social adjustment.</a:t>
            </a:r>
            <a:br>
              <a:rPr lang="en-US" sz="2800" dirty="0">
                <a:solidFill>
                  <a:srgbClr val="002060"/>
                </a:solidFill>
                <a:latin typeface="Times New Roman" panose="02020603050405020304" pitchFamily="18" charset="0"/>
                <a:cs typeface="Times New Roman" panose="02020603050405020304" pitchFamily="18" charset="0"/>
              </a:rPr>
            </a:b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&gt;  Journalistic texts aim at rational communication &amp; impact on the mass media</a:t>
            </a:r>
          </a:p>
        </p:txBody>
      </p:sp>
    </p:spTree>
    <p:extLst>
      <p:ext uri="{BB962C8B-B14F-4D97-AF65-F5344CB8AC3E}">
        <p14:creationId xmlns:p14="http://schemas.microsoft.com/office/powerpoint/2010/main" val="22356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DCF2B-36AB-4906-B386-8A8F0AFA3DBD}"/>
              </a:ext>
            </a:extLst>
          </p:cNvPr>
          <p:cNvSpPr>
            <a:spLocks noGrp="1"/>
          </p:cNvSpPr>
          <p:nvPr>
            <p:ph type="ctrTitle"/>
          </p:nvPr>
        </p:nvSpPr>
        <p:spPr>
          <a:xfrm>
            <a:off x="0" y="76200"/>
            <a:ext cx="9067800" cy="6781799"/>
          </a:xfrm>
        </p:spPr>
        <p:txBody>
          <a:bodyPr>
            <a:noAutofit/>
          </a:bodyPr>
          <a:lstStyle/>
          <a:p>
            <a:r>
              <a:rPr lang="en-US" sz="3200" b="1" dirty="0">
                <a:solidFill>
                  <a:srgbClr val="0070C0"/>
                </a:solidFill>
              </a:rPr>
              <a:t>NEWSPAPERS</a:t>
            </a:r>
            <a:br>
              <a:rPr lang="en-US" sz="2500" dirty="0"/>
            </a:br>
            <a:r>
              <a:rPr lang="en-US" sz="2500" dirty="0"/>
              <a:t>	</a:t>
            </a:r>
            <a:r>
              <a:rPr lang="en-US" sz="3200" dirty="0">
                <a:solidFill>
                  <a:srgbClr val="002060"/>
                </a:solidFill>
              </a:rPr>
              <a:t>Newspapers are information products about events &amp; issues in social life expressed in writing, images, &amp; sounds that are created, periodically published, released, &amp; transmitted to the public through the media. </a:t>
            </a:r>
            <a:br>
              <a:rPr lang="en-US" sz="3200" dirty="0">
                <a:solidFill>
                  <a:srgbClr val="002060"/>
                </a:solidFill>
              </a:rPr>
            </a:br>
            <a:r>
              <a:rPr lang="en-US" sz="3200" dirty="0">
                <a:solidFill>
                  <a:srgbClr val="00B050"/>
                </a:solidFill>
              </a:rPr>
              <a:t>Its types are:</a:t>
            </a:r>
            <a:r>
              <a:rPr lang="en-US" sz="3200" dirty="0">
                <a:solidFill>
                  <a:srgbClr val="002060"/>
                </a:solidFill>
              </a:rPr>
              <a:t>  Print newspapers, Visual newspapers, Audio newspapers, &amp; Electronic newspapers.</a:t>
            </a:r>
            <a:br>
              <a:rPr lang="en-US" sz="3200" dirty="0">
                <a:solidFill>
                  <a:srgbClr val="002060"/>
                </a:solidFill>
              </a:rPr>
            </a:br>
            <a:br>
              <a:rPr lang="en-US" sz="3200" dirty="0">
                <a:solidFill>
                  <a:srgbClr val="002060"/>
                </a:solidFill>
              </a:rPr>
            </a:br>
            <a:r>
              <a:rPr lang="en-US" sz="3200" dirty="0">
                <a:solidFill>
                  <a:srgbClr val="002060"/>
                </a:solidFill>
              </a:rPr>
              <a:t>-  Journalistic language style divided into two types:</a:t>
            </a:r>
            <a:br>
              <a:rPr lang="en-US" sz="3200" dirty="0">
                <a:solidFill>
                  <a:srgbClr val="002060"/>
                </a:solidFill>
              </a:rPr>
            </a:br>
            <a:r>
              <a:rPr lang="en-US" sz="3200" dirty="0">
                <a:solidFill>
                  <a:srgbClr val="002060"/>
                </a:solidFill>
              </a:rPr>
              <a:t>+ Writing format: short news pieces, newspaper articles, advertising samples...</a:t>
            </a:r>
            <a:br>
              <a:rPr lang="en-US" sz="3200" dirty="0">
                <a:solidFill>
                  <a:srgbClr val="002060"/>
                </a:solidFill>
              </a:rPr>
            </a:br>
            <a:r>
              <a:rPr lang="en-US" sz="3200" dirty="0">
                <a:solidFill>
                  <a:srgbClr val="002060"/>
                </a:solidFill>
              </a:rPr>
              <a:t>+ Verbal forms: daily news, information, advertising...</a:t>
            </a:r>
          </a:p>
        </p:txBody>
      </p:sp>
    </p:spTree>
    <p:extLst>
      <p:ext uri="{BB962C8B-B14F-4D97-AF65-F5344CB8AC3E}">
        <p14:creationId xmlns:p14="http://schemas.microsoft.com/office/powerpoint/2010/main" val="98553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FBD9-4EC8-4F49-9C4A-323D71DF427B}"/>
              </a:ext>
            </a:extLst>
          </p:cNvPr>
          <p:cNvSpPr>
            <a:spLocks noGrp="1"/>
          </p:cNvSpPr>
          <p:nvPr>
            <p:ph type="ctrTitle"/>
          </p:nvPr>
        </p:nvSpPr>
        <p:spPr>
          <a:xfrm>
            <a:off x="0" y="76200"/>
            <a:ext cx="9144000" cy="6781799"/>
          </a:xfrm>
        </p:spPr>
        <p:txBody>
          <a:bodyPr>
            <a:normAutofit/>
          </a:bodyPr>
          <a:lstStyle/>
          <a:p>
            <a:r>
              <a:rPr lang="en-US" sz="3200" dirty="0">
                <a:solidFill>
                  <a:srgbClr val="0070C0"/>
                </a:solidFill>
              </a:rPr>
              <a:t>Press language</a:t>
            </a:r>
            <a:r>
              <a:rPr lang="en-US" sz="3200" dirty="0"/>
              <a:t> is used to announce domestic &amp; international news, reflect the newspaper's political opinions &amp; public opinion, to promote social progress.</a:t>
            </a:r>
            <a:br>
              <a:rPr lang="en-US" sz="3200" dirty="0"/>
            </a:br>
            <a:r>
              <a:rPr lang="en-US" sz="3200" dirty="0"/>
              <a:t> </a:t>
            </a:r>
            <a:br>
              <a:rPr lang="en-US" sz="3200" dirty="0"/>
            </a:br>
            <a:r>
              <a:rPr lang="en-US" sz="3200" dirty="0">
                <a:solidFill>
                  <a:srgbClr val="0070C0"/>
                </a:solidFill>
              </a:rPr>
              <a:t>Journalism language</a:t>
            </a:r>
            <a:r>
              <a:rPr lang="en-US" sz="3200" dirty="0"/>
              <a:t> is used in typical genres such as news, skits, reports... There are also advertisements, readers' letters, current affairs commentaries...</a:t>
            </a:r>
            <a:br>
              <a:rPr lang="en-US" sz="3200" dirty="0"/>
            </a:br>
            <a:r>
              <a:rPr lang="en-US" sz="3200" dirty="0"/>
              <a:t> </a:t>
            </a:r>
            <a:br>
              <a:rPr lang="en-US" sz="3200" dirty="0"/>
            </a:br>
            <a:r>
              <a:rPr lang="en-US" sz="3200" dirty="0">
                <a:solidFill>
                  <a:srgbClr val="0070C0"/>
                </a:solidFill>
              </a:rPr>
              <a:t>&gt; Each genre has its own requirements for language use. .</a:t>
            </a:r>
            <a:br>
              <a:rPr lang="en-US" sz="3200" dirty="0"/>
            </a:br>
            <a:endParaRPr lang="en-US" sz="3200" dirty="0"/>
          </a:p>
        </p:txBody>
      </p:sp>
    </p:spTree>
    <p:extLst>
      <p:ext uri="{BB962C8B-B14F-4D97-AF65-F5344CB8AC3E}">
        <p14:creationId xmlns:p14="http://schemas.microsoft.com/office/powerpoint/2010/main" val="207775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E2012-B622-41F4-B3DC-CE84E1D97282}"/>
              </a:ext>
            </a:extLst>
          </p:cNvPr>
          <p:cNvSpPr>
            <a:spLocks noGrp="1"/>
          </p:cNvSpPr>
          <p:nvPr>
            <p:ph type="ctrTitle"/>
          </p:nvPr>
        </p:nvSpPr>
        <p:spPr>
          <a:xfrm>
            <a:off x="76200" y="152400"/>
            <a:ext cx="8991600" cy="6629399"/>
          </a:xfrm>
        </p:spPr>
        <p:txBody>
          <a:bodyPr>
            <a:normAutofit/>
          </a:bodyPr>
          <a:lstStyle/>
          <a:p>
            <a:pPr algn="l"/>
            <a:r>
              <a:rPr lang="en-US" sz="3200" b="1" dirty="0">
                <a:solidFill>
                  <a:srgbClr val="C00000"/>
                </a:solidFill>
                <a:latin typeface="Times New Roman" panose="02020603050405020304" pitchFamily="18" charset="0"/>
                <a:cs typeface="Times New Roman" panose="02020603050405020304" pitchFamily="18" charset="0"/>
              </a:rPr>
              <a:t> The characteristics of journalistic language style</a:t>
            </a:r>
            <a:br>
              <a:rPr lang="en-US" sz="3200" b="1" dirty="0">
                <a:solidFill>
                  <a:srgbClr val="C00000"/>
                </a:solidFill>
                <a:latin typeface="Times New Roman" panose="02020603050405020304" pitchFamily="18" charset="0"/>
                <a:cs typeface="Times New Roman" panose="02020603050405020304" pitchFamily="18" charset="0"/>
              </a:rPr>
            </a:br>
            <a:br>
              <a:rPr lang="en-US" sz="3200" dirty="0"/>
            </a:br>
            <a:r>
              <a:rPr lang="en-US" sz="3200" dirty="0"/>
              <a:t>	</a:t>
            </a:r>
            <a:r>
              <a:rPr lang="en-US" sz="3200" dirty="0">
                <a:solidFill>
                  <a:schemeClr val="accent5">
                    <a:lumMod val="50000"/>
                  </a:schemeClr>
                </a:solidFill>
              </a:rPr>
              <a:t>- Current news information,</a:t>
            </a:r>
            <a:br>
              <a:rPr lang="en-US" sz="3200" dirty="0">
                <a:solidFill>
                  <a:schemeClr val="accent5">
                    <a:lumMod val="50000"/>
                  </a:schemeClr>
                </a:solidFill>
              </a:rPr>
            </a:br>
            <a:r>
              <a:rPr lang="en-US" sz="3200" dirty="0">
                <a:solidFill>
                  <a:schemeClr val="accent5">
                    <a:lumMod val="50000"/>
                  </a:schemeClr>
                </a:solidFill>
              </a:rPr>
              <a:t> 	</a:t>
            </a:r>
            <a:r>
              <a:rPr lang="en-US" sz="3200" dirty="0">
                <a:solidFill>
                  <a:srgbClr val="C00000"/>
                </a:solidFill>
              </a:rPr>
              <a:t>- Fighting,</a:t>
            </a:r>
            <a:br>
              <a:rPr lang="en-US" sz="3200" dirty="0">
                <a:solidFill>
                  <a:schemeClr val="accent5">
                    <a:lumMod val="50000"/>
                  </a:schemeClr>
                </a:solidFill>
              </a:rPr>
            </a:br>
            <a:r>
              <a:rPr lang="en-US" sz="3200" dirty="0">
                <a:solidFill>
                  <a:schemeClr val="accent5">
                    <a:lumMod val="50000"/>
                  </a:schemeClr>
                </a:solidFill>
              </a:rPr>
              <a:t>	- Persuading,</a:t>
            </a:r>
            <a:br>
              <a:rPr lang="en-US" sz="3200" dirty="0">
                <a:solidFill>
                  <a:schemeClr val="accent5">
                    <a:lumMod val="50000"/>
                  </a:schemeClr>
                </a:solidFill>
              </a:rPr>
            </a:br>
            <a:r>
              <a:rPr lang="en-US" sz="3200" dirty="0">
                <a:solidFill>
                  <a:schemeClr val="accent5">
                    <a:lumMod val="50000"/>
                  </a:schemeClr>
                </a:solidFill>
              </a:rPr>
              <a:t>	</a:t>
            </a:r>
            <a:r>
              <a:rPr lang="en-US" sz="3200" dirty="0">
                <a:solidFill>
                  <a:srgbClr val="0070C0"/>
                </a:solidFill>
              </a:rPr>
              <a:t>- Educating,</a:t>
            </a:r>
            <a:br>
              <a:rPr lang="en-US" sz="3200" dirty="0">
                <a:solidFill>
                  <a:schemeClr val="accent5">
                    <a:lumMod val="50000"/>
                  </a:schemeClr>
                </a:solidFill>
              </a:rPr>
            </a:br>
            <a:r>
              <a:rPr lang="en-US" sz="3200" dirty="0">
                <a:solidFill>
                  <a:schemeClr val="accent5">
                    <a:lumMod val="50000"/>
                  </a:schemeClr>
                </a:solidFill>
              </a:rPr>
              <a:t>	</a:t>
            </a:r>
            <a:r>
              <a:rPr lang="en-US" sz="3200" dirty="0">
                <a:solidFill>
                  <a:srgbClr val="7030A0"/>
                </a:solidFill>
              </a:rPr>
              <a:t>- Attractiveness,</a:t>
            </a:r>
            <a:br>
              <a:rPr lang="en-US" sz="3200" dirty="0">
                <a:solidFill>
                  <a:schemeClr val="accent5">
                    <a:lumMod val="50000"/>
                  </a:schemeClr>
                </a:solidFill>
              </a:rPr>
            </a:br>
            <a:r>
              <a:rPr lang="en-US" sz="3200" dirty="0">
                <a:solidFill>
                  <a:schemeClr val="accent5">
                    <a:lumMod val="50000"/>
                  </a:schemeClr>
                </a:solidFill>
              </a:rPr>
              <a:t>	</a:t>
            </a:r>
            <a:r>
              <a:rPr lang="en-US" sz="3200" dirty="0">
                <a:solidFill>
                  <a:schemeClr val="accent2">
                    <a:lumMod val="75000"/>
                  </a:schemeClr>
                </a:solidFill>
              </a:rPr>
              <a:t>- Brevity,</a:t>
            </a:r>
            <a:br>
              <a:rPr lang="en-US" sz="3200" dirty="0">
                <a:solidFill>
                  <a:schemeClr val="accent5">
                    <a:lumMod val="50000"/>
                  </a:schemeClr>
                </a:solidFill>
              </a:rPr>
            </a:br>
            <a:r>
              <a:rPr lang="en-US" sz="3200" dirty="0">
                <a:solidFill>
                  <a:schemeClr val="accent5">
                    <a:lumMod val="50000"/>
                  </a:schemeClr>
                </a:solidFill>
              </a:rPr>
              <a:t>	- Popularity,</a:t>
            </a:r>
            <a:br>
              <a:rPr lang="en-US" sz="3200" dirty="0">
                <a:solidFill>
                  <a:schemeClr val="accent5">
                    <a:lumMod val="50000"/>
                  </a:schemeClr>
                </a:solidFill>
              </a:rPr>
            </a:br>
            <a:r>
              <a:rPr lang="en-US" sz="3200" dirty="0">
                <a:solidFill>
                  <a:schemeClr val="accent5">
                    <a:lumMod val="50000"/>
                  </a:schemeClr>
                </a:solidFill>
              </a:rPr>
              <a:t>	</a:t>
            </a:r>
            <a:r>
              <a:rPr lang="en-US" sz="3200" dirty="0">
                <a:solidFill>
                  <a:schemeClr val="accent6">
                    <a:lumMod val="75000"/>
                  </a:schemeClr>
                </a:solidFill>
              </a:rPr>
              <a:t>- Stereotyping,</a:t>
            </a:r>
            <a:br>
              <a:rPr lang="en-US" sz="3200" dirty="0">
                <a:solidFill>
                  <a:schemeClr val="accent5">
                    <a:lumMod val="50000"/>
                  </a:schemeClr>
                </a:solidFill>
              </a:rPr>
            </a:br>
            <a:r>
              <a:rPr lang="en-US" sz="3200" dirty="0">
                <a:solidFill>
                  <a:schemeClr val="accent5">
                    <a:lumMod val="50000"/>
                  </a:schemeClr>
                </a:solidFill>
              </a:rPr>
              <a:t>	- Specificity,</a:t>
            </a:r>
            <a:br>
              <a:rPr lang="en-US" sz="3200" dirty="0">
                <a:solidFill>
                  <a:schemeClr val="accent5">
                    <a:lumMod val="50000"/>
                  </a:schemeClr>
                </a:solidFill>
              </a:rPr>
            </a:br>
            <a:r>
              <a:rPr lang="en-US" sz="3200" dirty="0">
                <a:solidFill>
                  <a:schemeClr val="accent5">
                    <a:lumMod val="50000"/>
                  </a:schemeClr>
                </a:solidFill>
              </a:rPr>
              <a:t>	</a:t>
            </a:r>
            <a:r>
              <a:rPr lang="en-US" sz="3200" dirty="0">
                <a:solidFill>
                  <a:srgbClr val="00B050"/>
                </a:solidFill>
              </a:rPr>
              <a:t>- Expressiveness</a:t>
            </a:r>
          </a:p>
        </p:txBody>
      </p:sp>
    </p:spTree>
    <p:extLst>
      <p:ext uri="{BB962C8B-B14F-4D97-AF65-F5344CB8AC3E}">
        <p14:creationId xmlns:p14="http://schemas.microsoft.com/office/powerpoint/2010/main" val="186803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1D6EF-896E-46AC-A153-C04DCF0D5DB5}"/>
              </a:ext>
            </a:extLst>
          </p:cNvPr>
          <p:cNvSpPr>
            <a:spLocks noGrp="1"/>
          </p:cNvSpPr>
          <p:nvPr>
            <p:ph type="ctrTitle"/>
          </p:nvPr>
        </p:nvSpPr>
        <p:spPr>
          <a:xfrm>
            <a:off x="0" y="0"/>
            <a:ext cx="9067800" cy="6781799"/>
          </a:xfrm>
        </p:spPr>
        <p:txBody>
          <a:bodyPr>
            <a:normAutofit/>
          </a:bodyPr>
          <a:lstStyle/>
          <a:p>
            <a:pPr algn="l"/>
            <a:r>
              <a:rPr lang="en-US" sz="2800" dirty="0">
                <a:latin typeface="Times New Roman" panose="02020603050405020304" pitchFamily="18" charset="0"/>
                <a:cs typeface="Times New Roman" panose="02020603050405020304" pitchFamily="18" charset="0"/>
              </a:rPr>
              <a:t>      </a:t>
            </a:r>
            <a:r>
              <a:rPr lang="en-US" sz="3600" b="1" dirty="0">
                <a:solidFill>
                  <a:srgbClr val="0070C0"/>
                </a:solidFill>
                <a:latin typeface="Times New Roman" panose="02020603050405020304" pitchFamily="18" charset="0"/>
                <a:cs typeface="Times New Roman" panose="02020603050405020304" pitchFamily="18" charset="0"/>
              </a:rPr>
              <a:t>Characteristics of journalistic language</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Regarding vocabulary, commonly use proper nouns (referring to people and places); Use classes of words with special structures to express emotions &amp; expressive colors (ex. economic sanctions, opportunities &amp; challenges, retaliation, peace...)...</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 Regarding syntax &amp; expression, flexibly use sentence types for each type of text (for example, sentences with missing subjects for news texts); Use different font sizes, font styles, colors, backgrounds, &amp; non-verbal elements: pictures, tables, graphs to represent information.</a:t>
            </a:r>
          </a:p>
        </p:txBody>
      </p:sp>
    </p:spTree>
    <p:extLst>
      <p:ext uri="{BB962C8B-B14F-4D97-AF65-F5344CB8AC3E}">
        <p14:creationId xmlns:p14="http://schemas.microsoft.com/office/powerpoint/2010/main" val="206817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94DE-EF3A-4BB1-9414-95850C81B535}"/>
              </a:ext>
            </a:extLst>
          </p:cNvPr>
          <p:cNvSpPr>
            <a:spLocks noGrp="1"/>
          </p:cNvSpPr>
          <p:nvPr>
            <p:ph type="ctrTitle"/>
          </p:nvPr>
        </p:nvSpPr>
        <p:spPr>
          <a:xfrm>
            <a:off x="0" y="35103"/>
            <a:ext cx="9067800" cy="6705599"/>
          </a:xfrm>
        </p:spPr>
        <p:txBody>
          <a:bodyPr>
            <a:normAutofit fontScale="90000"/>
          </a:bodyPr>
          <a:lstStyle/>
          <a:p>
            <a:pPr algn="l"/>
            <a:r>
              <a:rPr lang="en-US" sz="2800" b="0" i="0" dirty="0">
                <a:solidFill>
                  <a:srgbClr val="4D5156"/>
                </a:solidFill>
                <a:effectLst/>
                <a:latin typeface="Times New Roman" panose="02020603050405020304" pitchFamily="18" charset="0"/>
                <a:cs typeface="Times New Roman" panose="02020603050405020304" pitchFamily="18" charset="0"/>
              </a:rPr>
              <a:t>                               </a:t>
            </a:r>
            <a:r>
              <a:rPr lang="en-US" sz="2800" b="1" i="0" dirty="0">
                <a:solidFill>
                  <a:schemeClr val="accent1">
                    <a:lumMod val="75000"/>
                  </a:schemeClr>
                </a:solidFill>
                <a:effectLst/>
                <a:latin typeface="Times New Roman" panose="02020603050405020304" pitchFamily="18" charset="0"/>
                <a:cs typeface="Times New Roman" panose="02020603050405020304" pitchFamily="18" charset="0"/>
              </a:rPr>
              <a:t>NARRATIVE PROSE</a:t>
            </a:r>
            <a:br>
              <a:rPr lang="en-US" sz="2800" b="0" i="0" dirty="0">
                <a:solidFill>
                  <a:srgbClr val="002060"/>
                </a:solidFill>
                <a:effectLst/>
                <a:latin typeface="Times New Roman" panose="02020603050405020304" pitchFamily="18" charset="0"/>
                <a:cs typeface="Times New Roman" panose="02020603050405020304" pitchFamily="18" charset="0"/>
              </a:rPr>
            </a:br>
            <a:br>
              <a:rPr lang="en-US" sz="2800" b="0" i="0" dirty="0">
                <a:solidFill>
                  <a:srgbClr val="002060"/>
                </a:solidFill>
                <a:effectLst/>
                <a:latin typeface="Times New Roman" panose="02020603050405020304" pitchFamily="18" charset="0"/>
                <a:cs typeface="Times New Roman" panose="02020603050405020304" pitchFamily="18" charset="0"/>
              </a:rPr>
            </a:br>
            <a:br>
              <a:rPr lang="en-US" sz="2800" b="0" i="0" dirty="0">
                <a:solidFill>
                  <a:srgbClr val="002060"/>
                </a:solidFill>
                <a:effectLst/>
                <a:latin typeface="Times New Roman" panose="02020603050405020304" pitchFamily="18" charset="0"/>
                <a:cs typeface="Times New Roman" panose="02020603050405020304" pitchFamily="18" charset="0"/>
              </a:rPr>
            </a:br>
            <a:r>
              <a:rPr lang="en-US" sz="2800" b="0" i="0" dirty="0">
                <a:solidFill>
                  <a:srgbClr val="002060"/>
                </a:solidFill>
                <a:effectLst/>
                <a:latin typeface="Times New Roman" panose="02020603050405020304" pitchFamily="18" charset="0"/>
                <a:cs typeface="Times New Roman" panose="02020603050405020304" pitchFamily="18" charset="0"/>
              </a:rPr>
              <a:t>	</a:t>
            </a:r>
            <a:r>
              <a:rPr lang="en-US" sz="3200" b="0" i="0" kern="1200" dirty="0">
                <a:solidFill>
                  <a:schemeClr val="accent6">
                    <a:lumMod val="50000"/>
                  </a:schemeClr>
                </a:solidFill>
                <a:effectLst/>
                <a:latin typeface="Times New Roman" panose="02020603050405020304" pitchFamily="18" charset="0"/>
                <a:ea typeface="+mj-ea"/>
                <a:cs typeface="Times New Roman" panose="02020603050405020304" pitchFamily="18" charset="0"/>
              </a:rPr>
              <a:t>Narrative Prose - the most common form of written language, &amp; it encompasses a wide variety of texts, including novels, short stories, essays, articles, screenplay &amp; more.</a:t>
            </a:r>
            <a:br>
              <a:rPr lang="en-US" sz="2800" b="0" i="0" kern="1200" dirty="0">
                <a:solidFill>
                  <a:srgbClr val="002060"/>
                </a:solidFill>
                <a:effectLst/>
                <a:latin typeface="Times New Roman" panose="02020603050405020304" pitchFamily="18" charset="0"/>
                <a:ea typeface="+mj-ea"/>
                <a:cs typeface="Times New Roman" panose="02020603050405020304" pitchFamily="18" charset="0"/>
              </a:rPr>
            </a:br>
            <a:br>
              <a:rPr lang="en-US" sz="2800" b="0" i="0" dirty="0">
                <a:solidFill>
                  <a:srgbClr val="002060"/>
                </a:solidFill>
                <a:effectLst/>
                <a:latin typeface="Times New Roman" panose="02020603050405020304" pitchFamily="18" charset="0"/>
                <a:cs typeface="Times New Roman" panose="02020603050405020304" pitchFamily="18" charset="0"/>
              </a:rPr>
            </a:br>
            <a:r>
              <a:rPr lang="en-US" sz="2800" b="0" i="0" dirty="0">
                <a:solidFill>
                  <a:srgbClr val="002060"/>
                </a:solidFill>
                <a:effectLst/>
                <a:latin typeface="Times New Roman" panose="02020603050405020304" pitchFamily="18" charset="0"/>
                <a:cs typeface="Times New Roman" panose="02020603050405020304" pitchFamily="18" charset="0"/>
              </a:rPr>
              <a:t>	 </a:t>
            </a:r>
            <a:r>
              <a:rPr lang="en-US" sz="2700" dirty="0">
                <a:solidFill>
                  <a:srgbClr val="002060"/>
                </a:solidFill>
                <a:latin typeface="Times New Roman" panose="02020603050405020304" pitchFamily="18" charset="0"/>
                <a:cs typeface="Times New Roman" panose="02020603050405020304" pitchFamily="18" charset="0"/>
              </a:rPr>
              <a:t>A</a:t>
            </a:r>
            <a:r>
              <a:rPr lang="en-US" sz="2700" b="0" i="0" dirty="0">
                <a:solidFill>
                  <a:srgbClr val="002060"/>
                </a:solidFill>
                <a:effectLst/>
                <a:latin typeface="Times New Roman" panose="02020603050405020304" pitchFamily="18" charset="0"/>
                <a:cs typeface="Times New Roman" panose="02020603050405020304" pitchFamily="18" charset="0"/>
              </a:rPr>
              <a:t> narrative text has four parts: orientation, complication, climax, </a:t>
            </a:r>
            <a:r>
              <a:rPr lang="en-US" sz="2700" dirty="0">
                <a:solidFill>
                  <a:srgbClr val="002060"/>
                </a:solidFill>
                <a:latin typeface="Times New Roman" panose="02020603050405020304" pitchFamily="18" charset="0"/>
                <a:cs typeface="Times New Roman" panose="02020603050405020304" pitchFamily="18" charset="0"/>
              </a:rPr>
              <a:t>&amp;</a:t>
            </a:r>
            <a:r>
              <a:rPr lang="en-US" sz="2700" b="0" i="0" dirty="0">
                <a:solidFill>
                  <a:srgbClr val="002060"/>
                </a:solidFill>
                <a:effectLst/>
                <a:latin typeface="Times New Roman" panose="02020603050405020304" pitchFamily="18" charset="0"/>
                <a:cs typeface="Times New Roman" panose="02020603050405020304" pitchFamily="18" charset="0"/>
              </a:rPr>
              <a:t> resolution (Sadler &amp; </a:t>
            </a:r>
            <a:r>
              <a:rPr lang="en-US" sz="2700" b="0" i="0" dirty="0" err="1">
                <a:solidFill>
                  <a:srgbClr val="002060"/>
                </a:solidFill>
                <a:effectLst/>
                <a:latin typeface="Times New Roman" panose="02020603050405020304" pitchFamily="18" charset="0"/>
                <a:cs typeface="Times New Roman" panose="02020603050405020304" pitchFamily="18" charset="0"/>
              </a:rPr>
              <a:t>Hayllar</a:t>
            </a:r>
            <a:r>
              <a:rPr lang="en-US" sz="2700" b="0" i="0" dirty="0">
                <a:solidFill>
                  <a:srgbClr val="002060"/>
                </a:solidFill>
                <a:effectLst/>
                <a:latin typeface="Times New Roman" panose="02020603050405020304" pitchFamily="18" charset="0"/>
                <a:cs typeface="Times New Roman" panose="02020603050405020304" pitchFamily="18" charset="0"/>
              </a:rPr>
              <a:t>, 2004).</a:t>
            </a:r>
            <a:br>
              <a:rPr lang="en-US" sz="2700" b="0" i="0" dirty="0">
                <a:solidFill>
                  <a:srgbClr val="002060"/>
                </a:solidFill>
                <a:effectLst/>
                <a:latin typeface="Times New Roman" panose="02020603050405020304" pitchFamily="18" charset="0"/>
                <a:cs typeface="Times New Roman" panose="02020603050405020304" pitchFamily="18" charset="0"/>
              </a:rPr>
            </a:br>
            <a:r>
              <a:rPr lang="en-US" sz="2700" b="0" i="0" dirty="0">
                <a:solidFill>
                  <a:srgbClr val="002060"/>
                </a:solidFill>
                <a:effectLst/>
                <a:latin typeface="Times New Roman" panose="02020603050405020304" pitchFamily="18" charset="0"/>
                <a:cs typeface="Times New Roman" panose="02020603050405020304" pitchFamily="18" charset="0"/>
              </a:rPr>
              <a:t> </a:t>
            </a:r>
            <a:br>
              <a:rPr lang="en-US" sz="2700" b="0" i="0" dirty="0">
                <a:solidFill>
                  <a:srgbClr val="002060"/>
                </a:solidFill>
                <a:effectLst/>
                <a:latin typeface="Times New Roman" panose="02020603050405020304" pitchFamily="18" charset="0"/>
                <a:cs typeface="Times New Roman" panose="02020603050405020304" pitchFamily="18" charset="0"/>
              </a:rPr>
            </a:br>
            <a:r>
              <a:rPr lang="en-US" sz="2700" b="0" i="0" dirty="0">
                <a:solidFill>
                  <a:srgbClr val="002060"/>
                </a:solidFill>
                <a:effectLst/>
                <a:latin typeface="Times New Roman" panose="02020603050405020304" pitchFamily="18" charset="0"/>
                <a:cs typeface="Times New Roman" panose="02020603050405020304" pitchFamily="18" charset="0"/>
              </a:rPr>
              <a:t>	The orientation is considered as the beginning of the introduction of the text. It tells or introduces the readers about the character(s), the time, the place, </a:t>
            </a:r>
            <a:r>
              <a:rPr lang="en-US" sz="2700" dirty="0">
                <a:solidFill>
                  <a:srgbClr val="002060"/>
                </a:solidFill>
                <a:latin typeface="Times New Roman" panose="02020603050405020304" pitchFamily="18" charset="0"/>
                <a:cs typeface="Times New Roman" panose="02020603050405020304" pitchFamily="18" charset="0"/>
              </a:rPr>
              <a:t>&amp;</a:t>
            </a:r>
            <a:r>
              <a:rPr lang="en-US" sz="2700" b="0" i="0" dirty="0">
                <a:solidFill>
                  <a:srgbClr val="002060"/>
                </a:solidFill>
                <a:effectLst/>
                <a:latin typeface="Times New Roman" panose="02020603050405020304" pitchFamily="18" charset="0"/>
                <a:cs typeface="Times New Roman" panose="02020603050405020304" pitchFamily="18" charset="0"/>
              </a:rPr>
              <a:t> the direction of the story.</a:t>
            </a:r>
            <a:br>
              <a:rPr lang="en-US" sz="800" b="0" i="0" dirty="0">
                <a:solidFill>
                  <a:srgbClr val="202124"/>
                </a:solidFill>
                <a:effectLst/>
                <a:latin typeface="arial" panose="020B0604020202020204" pitchFamily="34" charset="0"/>
              </a:rPr>
            </a:br>
            <a:br>
              <a:rPr lang="en-US" sz="800" b="0" i="0" dirty="0">
                <a:solidFill>
                  <a:srgbClr val="202124"/>
                </a:solidFill>
                <a:effectLst/>
                <a:latin typeface="arial" panose="020B0604020202020204" pitchFamily="34" charset="0"/>
              </a:rPr>
            </a:br>
            <a:br>
              <a:rPr lang="vi-VN" sz="1100" b="0" i="0" dirty="0">
                <a:solidFill>
                  <a:srgbClr val="202124"/>
                </a:solidFill>
                <a:effectLst/>
                <a:latin typeface="arial" panose="020B0604020202020204" pitchFamily="34" charset="0"/>
              </a:rPr>
            </a:br>
            <a:br>
              <a:rPr lang="en-US" sz="1100" b="0" i="0" dirty="0">
                <a:solidFill>
                  <a:srgbClr val="202124"/>
                </a:solidFill>
                <a:effectLst/>
                <a:latin typeface="arial" panose="020B0604020202020204" pitchFamily="34"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6835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B0F53-FE87-49EC-A264-3047721F5385}"/>
              </a:ext>
            </a:extLst>
          </p:cNvPr>
          <p:cNvSpPr>
            <a:spLocks noGrp="1"/>
          </p:cNvSpPr>
          <p:nvPr>
            <p:ph type="ctrTitle"/>
          </p:nvPr>
        </p:nvSpPr>
        <p:spPr>
          <a:xfrm>
            <a:off x="0" y="76200"/>
            <a:ext cx="9144000" cy="6781799"/>
          </a:xfrm>
        </p:spPr>
        <p:txBody>
          <a:bodyPr>
            <a:noAutofit/>
          </a:bodyPr>
          <a:lstStyle/>
          <a:p>
            <a:pPr algn="l" rtl="0"/>
            <a:r>
              <a:rPr lang="en-US" sz="2400" b="0" i="0" dirty="0">
                <a:solidFill>
                  <a:srgbClr val="282829"/>
                </a:solidFill>
                <a:effectLst/>
                <a:latin typeface="Times New Roman" panose="02020603050405020304" pitchFamily="18" charset="0"/>
                <a:cs typeface="Times New Roman" panose="02020603050405020304" pitchFamily="18" charset="0"/>
              </a:rPr>
              <a:t> </a:t>
            </a:r>
            <a:br>
              <a:rPr lang="en-US" sz="2400" b="0" i="0" dirty="0">
                <a:solidFill>
                  <a:srgbClr val="282829"/>
                </a:solidFill>
                <a:effectLst/>
                <a:latin typeface="Times New Roman" panose="02020603050405020304" pitchFamily="18" charset="0"/>
                <a:cs typeface="Times New Roman" panose="02020603050405020304" pitchFamily="18" charset="0"/>
              </a:rPr>
            </a:br>
            <a:r>
              <a:rPr lang="en-US" sz="2400" b="0" i="0" dirty="0">
                <a:solidFill>
                  <a:srgbClr val="282829"/>
                </a:solidFill>
                <a:effectLst/>
                <a:latin typeface="Times New Roman" panose="02020603050405020304" pitchFamily="18" charset="0"/>
                <a:cs typeface="Times New Roman" panose="02020603050405020304" pitchFamily="18" charset="0"/>
              </a:rPr>
              <a:t>		</a:t>
            </a:r>
            <a:r>
              <a:rPr lang="en-US" sz="3200" b="1" i="0" dirty="0">
                <a:solidFill>
                  <a:schemeClr val="accent1">
                    <a:lumMod val="75000"/>
                  </a:schemeClr>
                </a:solidFill>
                <a:effectLst/>
                <a:latin typeface="Times New Roman" panose="02020603050405020304" pitchFamily="18" charset="0"/>
                <a:cs typeface="Times New Roman" panose="02020603050405020304" pitchFamily="18" charset="0"/>
              </a:rPr>
              <a:t>The general characteristics of prose </a:t>
            </a:r>
            <a:br>
              <a:rPr lang="en-US" sz="2400" dirty="0">
                <a:solidFill>
                  <a:srgbClr val="282829"/>
                </a:solidFill>
                <a:latin typeface="Times New Roman" panose="02020603050405020304" pitchFamily="18" charset="0"/>
                <a:cs typeface="Times New Roman" panose="02020603050405020304" pitchFamily="18" charset="0"/>
              </a:rPr>
            </a:br>
            <a:br>
              <a:rPr lang="en-US" sz="2400" b="0" i="0" dirty="0">
                <a:solidFill>
                  <a:srgbClr val="282829"/>
                </a:solidFill>
                <a:effectLst/>
                <a:latin typeface="Times New Roman" panose="02020603050405020304" pitchFamily="18" charset="0"/>
                <a:cs typeface="Times New Roman" panose="02020603050405020304" pitchFamily="18" charset="0"/>
              </a:rPr>
            </a:br>
            <a:r>
              <a:rPr lang="en-US" sz="2400" b="0" i="0" dirty="0">
                <a:solidFill>
                  <a:srgbClr val="282829"/>
                </a:solidFill>
                <a:effectLst/>
                <a:latin typeface="Times New Roman" panose="02020603050405020304" pitchFamily="18" charset="0"/>
                <a:cs typeface="Times New Roman" panose="02020603050405020304" pitchFamily="18" charset="0"/>
              </a:rPr>
              <a:t>	</a:t>
            </a:r>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Narrative texts: - having narrator, - personality, - oriented, - having epical, lyrical </a:t>
            </a:r>
            <a:r>
              <a:rPr lang="en-US" sz="3200" dirty="0">
                <a:solidFill>
                  <a:schemeClr val="tx2">
                    <a:lumMod val="75000"/>
                  </a:schemeClr>
                </a:solidFill>
                <a:latin typeface="Times New Roman" panose="02020603050405020304" pitchFamily="18" charset="0"/>
                <a:cs typeface="Times New Roman" panose="02020603050405020304" pitchFamily="18" charset="0"/>
              </a:rPr>
              <a:t>&amp;</a:t>
            </a:r>
            <a: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t> educational themes, - having indirect message delivery, - having narrative structure, - being written in the form of myths, story, tale, play or drama.</a:t>
            </a:r>
            <a:br>
              <a:rPr lang="en-US" sz="3200" b="0" i="0" kern="1200" dirty="0">
                <a:solidFill>
                  <a:schemeClr val="tx2">
                    <a:lumMod val="75000"/>
                  </a:schemeClr>
                </a:solidFill>
                <a:effectLst/>
                <a:latin typeface="Times New Roman" panose="02020603050405020304" pitchFamily="18" charset="0"/>
                <a:ea typeface="+mj-ea"/>
                <a:cs typeface="Times New Roman" panose="02020603050405020304" pitchFamily="18" charset="0"/>
              </a:rPr>
            </a:br>
            <a:br>
              <a:rPr lang="en-US" sz="3200" b="0" i="0" dirty="0">
                <a:solidFill>
                  <a:schemeClr val="tx2">
                    <a:lumMod val="75000"/>
                  </a:schemeClr>
                </a:solidFill>
                <a:effectLst/>
                <a:latin typeface="Times New Roman" panose="02020603050405020304" pitchFamily="18" charset="0"/>
                <a:cs typeface="Times New Roman" panose="02020603050405020304" pitchFamily="18" charset="0"/>
              </a:rPr>
            </a:br>
            <a:r>
              <a:rPr lang="en-US" sz="3200" dirty="0">
                <a:solidFill>
                  <a:schemeClr val="tx2">
                    <a:lumMod val="75000"/>
                  </a:schemeClr>
                </a:solidFill>
                <a:latin typeface="Times New Roman" panose="02020603050405020304" pitchFamily="18" charset="0"/>
                <a:cs typeface="Times New Roman" panose="02020603050405020304" pitchFamily="18" charset="0"/>
              </a:rPr>
              <a:t>    </a:t>
            </a:r>
            <a:r>
              <a:rPr lang="en-US" sz="3200" b="0" i="0" dirty="0">
                <a:solidFill>
                  <a:schemeClr val="tx2">
                    <a:lumMod val="75000"/>
                  </a:schemeClr>
                </a:solidFill>
                <a:effectLst/>
                <a:latin typeface="Times New Roman" panose="02020603050405020304" pitchFamily="18" charset="0"/>
                <a:cs typeface="Times New Roman" panose="02020603050405020304" pitchFamily="18" charset="0"/>
              </a:rPr>
              <a:t>- It is written in sentences &amp; paragraphs, rather than in verse; not organized into rhyme or meter; not have a set rhythm or pattern.</a:t>
            </a:r>
            <a:br>
              <a:rPr lang="en-US" sz="3200" b="0" i="0" dirty="0">
                <a:solidFill>
                  <a:schemeClr val="tx2">
                    <a:lumMod val="75000"/>
                  </a:schemeClr>
                </a:solidFill>
                <a:effectLst/>
                <a:latin typeface="Times New Roman" panose="02020603050405020304" pitchFamily="18" charset="0"/>
                <a:cs typeface="Times New Roman" panose="02020603050405020304" pitchFamily="18" charset="0"/>
              </a:rPr>
            </a:br>
            <a:r>
              <a:rPr lang="en-US" sz="3200" dirty="0">
                <a:solidFill>
                  <a:schemeClr val="tx2">
                    <a:lumMod val="75000"/>
                  </a:schemeClr>
                </a:solidFill>
                <a:latin typeface="Times New Roman" panose="02020603050405020304" pitchFamily="18" charset="0"/>
                <a:cs typeface="Times New Roman" panose="02020603050405020304" pitchFamily="18" charset="0"/>
              </a:rPr>
              <a:t>    </a:t>
            </a:r>
            <a:r>
              <a:rPr lang="en-US" sz="3200" b="0" i="0" dirty="0">
                <a:solidFill>
                  <a:schemeClr val="tx2">
                    <a:lumMod val="75000"/>
                  </a:schemeClr>
                </a:solidFill>
                <a:effectLst/>
                <a:latin typeface="Times New Roman" panose="02020603050405020304" pitchFamily="18" charset="0"/>
                <a:cs typeface="Times New Roman" panose="02020603050405020304" pitchFamily="18" charset="0"/>
              </a:rPr>
              <a:t>- It is composed in a natural &amp; conversational style.</a:t>
            </a:r>
            <a:br>
              <a:rPr lang="en-US" sz="3200" b="0" i="0" dirty="0">
                <a:solidFill>
                  <a:schemeClr val="tx2">
                    <a:lumMod val="75000"/>
                  </a:schemeClr>
                </a:solidFill>
                <a:effectLst/>
                <a:latin typeface="Times New Roman" panose="02020603050405020304" pitchFamily="18" charset="0"/>
                <a:cs typeface="Times New Roman" panose="02020603050405020304" pitchFamily="18" charset="0"/>
              </a:rPr>
            </a:br>
            <a:br>
              <a:rPr lang="en-US" sz="1050" b="0" i="0" dirty="0">
                <a:solidFill>
                  <a:srgbClr val="282829"/>
                </a:solidFill>
                <a:effectLst/>
                <a:latin typeface="-apple-system"/>
              </a:rPr>
            </a:br>
            <a:endParaRPr lang="en-US" sz="2400" dirty="0"/>
          </a:p>
        </p:txBody>
      </p:sp>
    </p:spTree>
    <p:extLst>
      <p:ext uri="{BB962C8B-B14F-4D97-AF65-F5344CB8AC3E}">
        <p14:creationId xmlns:p14="http://schemas.microsoft.com/office/powerpoint/2010/main" val="24969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TotalTime>
  <Words>2205</Words>
  <Application>Microsoft Office PowerPoint</Application>
  <PresentationFormat>On-screen Show (4:3)</PresentationFormat>
  <Paragraphs>27</Paragraphs>
  <Slides>27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.VnCourier New</vt:lpstr>
      <vt:lpstr>-apple-system</vt:lpstr>
      <vt:lpstr>Arial</vt:lpstr>
      <vt:lpstr>Arial</vt:lpstr>
      <vt:lpstr>Calibri</vt:lpstr>
      <vt:lpstr>Google Sans</vt:lpstr>
      <vt:lpstr>inherit</vt:lpstr>
      <vt:lpstr>Segoe UI</vt:lpstr>
      <vt:lpstr>Times New Roman</vt:lpstr>
      <vt:lpstr>Office Theme</vt:lpstr>
      <vt:lpstr>  FOREIGN LAGUAGES DEPARTMENT       Chapter 3: Types of texts/documents     </vt:lpstr>
      <vt:lpstr>Objectives of chapter III  Students will have overview and deep insights of:   Types of texts/documents  Characteristics of language of the texts</vt:lpstr>
      <vt:lpstr>NEWSPAPERS  Journalistic texts are a type of text that has the function of providing current information (news, reflecting public opinion, information, advertising...) &amp; social adjustment.    &gt;  Journalistic texts aim at rational communication &amp; impact on the mass media</vt:lpstr>
      <vt:lpstr>NEWSPAPERS  Newspapers are information products about events &amp; issues in social life expressed in writing, images, &amp; sounds that are created, periodically published, released, &amp; transmitted to the public through the media.  Its types are:  Print newspapers, Visual newspapers, Audio newspapers, &amp; Electronic newspapers.  -  Journalistic language style divided into two types: + Writing format: short news pieces, newspaper articles, advertising samples... + Verbal forms: daily news, information, advertising...</vt:lpstr>
      <vt:lpstr>Press language is used to announce domestic &amp; international news, reflect the newspaper's political opinions &amp; public opinion, to promote social progress.   Journalism language is used in typical genres such as news, skits, reports... There are also advertisements, readers' letters, current affairs commentaries...   &gt; Each genre has its own requirements for language use. . </vt:lpstr>
      <vt:lpstr> The characteristics of journalistic language style   - Current news information,   - Fighting,  - Persuading,  - Educating,  - Attractiveness,  - Brevity,  - Popularity,  - Stereotyping,  - Specificity,  - Expressiveness</vt:lpstr>
      <vt:lpstr>      Characteristics of journalistic language   - Regarding vocabulary, commonly use proper nouns (referring to people and places); Use classes of words with special structures to express emotions &amp; expressive colors (ex. economic sanctions, opportunities &amp; challenges, retaliation, peace...)...  - Regarding syntax &amp; expression, flexibly use sentence types for each type of text (for example, sentences with missing subjects for news texts); Use different font sizes, font styles, colors, backgrounds, &amp; non-verbal elements: pictures, tables, graphs to represent information.</vt:lpstr>
      <vt:lpstr>                               NARRATIVE PROSE    Narrative Prose - the most common form of written language, &amp; it encompasses a wide variety of texts, including novels, short stories, essays, articles, screenplay &amp; more.    A narrative text has four parts: orientation, complication, climax, &amp; resolution (Sadler &amp; Hayllar, 2004).    The orientation is considered as the beginning of the introduction of the text. It tells or introduces the readers about the character(s), the time, the place, &amp; the direction of the story.    </vt:lpstr>
      <vt:lpstr>    The general characteristics of prose    Narrative texts: - having narrator, - personality, - oriented, - having epical, lyrical &amp; educational themes, - having indirect message delivery, - having narrative structure, - being written in the form of myths, story, tale, play or drama.      - It is written in sentences &amp; paragraphs, rather than in verse; not organized into rhyme or meter; not have a set rhythm or pattern.     - It is composed in a natural &amp; conversational style.  </vt:lpstr>
      <vt:lpstr> - It uses descriptive language to create a sense of setting, character, &amp; mood.  - It can be fiction or non-fiction.  - It can be serious or humorous.  - Prose can be further divided into categories such as poetry or drama, &amp; it can also be categorized by its purpose, such as fiction or non-fiction.   - Prose can be divided into different types of writing, such as short stories, essays, &amp; articles.</vt:lpstr>
      <vt:lpstr>Linguistic characteristics of narrative prose          - Prose completely lacks the rhyme structure (that most poetry has).   - Prose contains entire sets of complete sentences &amp; has strict grammar, creating paragraphs and ignoring the aesthetics of poetry. (Poetry always has a prescribed rhythm, rhyme &amp; length.) </vt:lpstr>
      <vt:lpstr> The language features of narrative text are nouns, adjective, verb, &amp; time word.   - Nouns explains about the specific characters &amp; places in the story.     - Adjective that provide description of the characters &amp; setting. Third, verb that show the action that occur in the story.  </vt:lpstr>
      <vt:lpstr>Poetry   Poetry - a type of literature typically written in verse  using figurative language, language with different meanings to give multiple shades of meaning to a word or a phrase.   In other words: Poetry - literature that evokes a concentrated imaginative awareness of experience or a specific emotional response through language chosen &amp; arranged for its meaning, sound, &amp; rhythm.  Examples of structured poetic forms include haikus, limericks, &amp; sonnets.</vt:lpstr>
      <vt:lpstr>    Types of poetry   Each type with its own unique characteristics &amp; thematic focus.  Lyric Poetry Lyric poetry is a deeply personal &amp; emotional form of expression conveying their innermost thoughts, feelings, &amp; experiences;  creating vivid imagery &amp; evoking powerful emotions in the readers; exploring themes of love, loss, nature, &amp; self-reflection; embracing the beauty of language and the musicality of words.  Epic Poetry Epic poetry is a grand and immersive form that narrates heroic tales, legends, and historical events. These epics capture the imagination with their sweeping narratives, larger-than-life characters, and extraordinary feats. Through epic poetry, poets transport us to ancient times and distant lands, recounting legendary battles, heroic quests, and the triumphs and tragedies of civilizations past.</vt:lpstr>
      <vt:lpstr>  A sonnet - a type of poetry that traditionally consists of fourteen lines structured in a specific way. Its rhyme scheme usually follows the form of ABAB CDCD EFEF GG, although variations are not uncommon.   Sonnets typically focus on one or more themes &amp; have an elevated, formal tone expressing emotion, love, or philosophy.   Dramatic poetry: Presenting a story through dialogue &amp; monologue, often in the form of a play or dramatic monologue </vt:lpstr>
      <vt:lpstr>    Styles for English Poems  Realistic poetry: Poetry focuses on describing the surrounding world accurately &amp; objectively.    Ex. “The Road Not Taken” by Robert Frost.   Expressive poetry: Poetry focuses on expressing the writer's feelings &amp; subjective experiences.    Ex: “Ode to a Nightingale” by John Keats.   Symbolic Poetry: Poetry that uses symbols &amp; images to convey meaning.   Ex: “The Love Song of J. Alfred Prufrock” by TS Eliot   Surrealist poetry: Poetry that uses language &amp; images to create a new, illogical world.   Ex. “The Waste Land” by TS Eliot. </vt:lpstr>
      <vt:lpstr>The elements of poetry structure   Meter, rhyme, stanza, verse, scheme   These elements may include: voice, diction, imagery, figures of speech, symbolism &amp; allegory, syntax, sound, rhythm &amp; meter, &amp; structure</vt:lpstr>
      <vt:lpstr>              Language in poetry  The language used in poetry belongs to the typical language group, it is normal words in life, but has been encoded by the author, so that it carries one or more other meanings (figurative meanings) behind the literal meaning of the words. It is these  The words in poetry are suggestive, sensual, &amp; multi-meaning. The words in poetry tend to be provocative, requiring the reader to actively associate &amp; imagine to fully understand the richness of the poem's meaning.  To portray images of people, scenes, etc., words, rhyme, rhythm, &amp; rhetorical devices such as metaphor, comparison, personification, etc. are used.</vt:lpstr>
      <vt:lpstr>   Text of laws   Legal text/Legislation - documents prumulated by individuals, agencies or organizations with the sole purpose of regulating relationship in society.   Legal text refers to several types of text written for various purposes related to the law.    Including: Law book, Legal treatise, a publication containing all the law relating to a particular area.   </vt:lpstr>
      <vt:lpstr>  Types of legal texts  Instrument: formal legal document that grants of a right, including Deeds, Willls, Mortgages, Contract, Trust…  Pleading: a formal statement by a party in the context of litigation: complaints, answers…  Documents: this applies to any other communication set to a permanent medium that is relevant to a legal issue: police report, letters, photographs…</vt:lpstr>
      <vt:lpstr> Characteristics of language of laws   Legal language plays a crucial role in shaping the way laws are interpreted &amp; applied. The characteristics of legal language are unique &amp; complex.  Note: a poorly written contract with ambiguous language can lead to costly legal battles and uncertainty.  Formality Precision: Legal documents &amp; contracts are drafted with meticulous attention to detail, leaving no room for ambiguity or misinterpretation.   &gt;  Precision is essential to ensure that the intent of the law is accurately conveyed &amp; implemented. </vt:lpstr>
      <vt:lpstr>   - Complexity &amp; Technicality: This complexity &amp; technicality serve to create a barrier to entry, reinforcing the need for legal expertise in interpreting &amp; applying the law.   - Clarity Consistency:  Legal documents are in a way that a set of conventions, making it for legal professionals to &amp; them. This helps to ensure that the law is applied &amp; predictably. </vt:lpstr>
      <vt:lpstr>   Scientific text  Scientific texts - texts that reflect intellectual &amp; cognitive activities, have the function of informing &amp; proving in scientific activities.   &gt; including: in-depth texts (scientific works, treatises, dissertations ,... didactic documents (textbooks, teaching materials, references...) &amp; popular documents (articles, scientific announcements...)</vt:lpstr>
      <vt:lpstr> General characteristics: scientific texts are abstract, general, precise, and logical because they are built with accurate &amp; logical judgments &amp; reasoning.   Linguistic characteristics   - Regarding words: precise, unambiguous, neutral in terms of expression, specialized terminology, using 3rd &amp; 1st person plural pronouns  - Regarding syntax: use declarative sentences, &amp; complex sentences with main &amp; subordinate clauses  - Regarding structure &amp; expression: coherent, concise.</vt:lpstr>
      <vt:lpstr>                Administrative Texts   * Administrative texts are documents used in organizational, management, &amp; social operations, serving communication in the field of administrative &amp; public service.   * Types: legal documents, professional documents, common administrative documents (applications, minutes, contracts, reports...)   * Administrative documents are normative, stereotypical, accurate, transparent, effective</vt:lpstr>
      <vt:lpstr>  Language characteristics of administrative texts   - Regarding vocabulary, commonly use proper nouns &amp; word combinations that indicate proper names (indicating people, organizations, places); proverbs &amp; words indicating the nature of official duties   &gt; Words are used accurately, strictly, with simple meanings, neutral in expression.   - Regarding syntax &amp; expression, only use declarative &amp; imperative sentences, can combine simple &amp; complex sentences, comply with regulations on structure, writing...</vt:lpstr>
      <vt:lpstr>   Revision  1. What are types of texts?  2. What are general characteristics of each type of text?  3. What are specific characteristics of each type of 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RESEARCH PROPOSAL?</dc:title>
  <dc:creator>HDHT</dc:creator>
  <cp:lastModifiedBy>Administrator</cp:lastModifiedBy>
  <cp:revision>182</cp:revision>
  <dcterms:created xsi:type="dcterms:W3CDTF">2024-01-15T09:29:29Z</dcterms:created>
  <dcterms:modified xsi:type="dcterms:W3CDTF">2024-06-24T14:34:04Z</dcterms:modified>
</cp:coreProperties>
</file>